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61" r:id="rId4"/>
    <p:sldId id="258" r:id="rId5"/>
    <p:sldId id="259" r:id="rId6"/>
    <p:sldId id="262" r:id="rId7"/>
    <p:sldId id="266" r:id="rId8"/>
    <p:sldId id="267" r:id="rId9"/>
    <p:sldId id="263" r:id="rId10"/>
    <p:sldId id="264" r:id="rId11"/>
    <p:sldId id="260" r:id="rId12"/>
    <p:sldId id="265" r:id="rId13"/>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9972" autoAdjust="0"/>
  </p:normalViewPr>
  <p:slideViewPr>
    <p:cSldViewPr snapToGrid="0">
      <p:cViewPr varScale="1">
        <p:scale>
          <a:sx n="38" d="100"/>
          <a:sy n="38" d="100"/>
        </p:scale>
        <p:origin x="1740"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ata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8.svg"/></Relationships>
</file>

<file path=ppt/diagrams/_rels/data5.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9.png"/><Relationship Id="rId7" Type="http://schemas.openxmlformats.org/officeDocument/2006/relationships/image" Target="../media/image1.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56.svg"/><Relationship Id="rId4" Type="http://schemas.openxmlformats.org/officeDocument/2006/relationships/image" Target="../media/image10.svg"/><Relationship Id="rId9" Type="http://schemas.openxmlformats.org/officeDocument/2006/relationships/image" Target="../media/image5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rawing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8.svg"/></Relationships>
</file>

<file path=ppt/diagrams/_rels/drawing5.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9.png"/><Relationship Id="rId7" Type="http://schemas.openxmlformats.org/officeDocument/2006/relationships/image" Target="../media/image1.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56.svg"/><Relationship Id="rId4" Type="http://schemas.openxmlformats.org/officeDocument/2006/relationships/image" Target="../media/image10.svg"/><Relationship Id="rId9" Type="http://schemas.openxmlformats.org/officeDocument/2006/relationships/image" Target="../media/image5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4742DA-60D9-45C5-9780-FF766553AA4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79F6606-1524-4092-BF72-793C3924C0E8}">
      <dgm:prSet/>
      <dgm:spPr/>
      <dgm:t>
        <a:bodyPr/>
        <a:lstStyle/>
        <a:p>
          <a:pPr>
            <a:lnSpc>
              <a:spcPct val="100000"/>
            </a:lnSpc>
          </a:pPr>
          <a:r>
            <a:rPr lang="es-CL" b="0" i="0" baseline="0"/>
            <a:t>El estrés académico afecta negativamente el bienestar y el rendimiento de los estudiantes. </a:t>
          </a:r>
          <a:endParaRPr lang="en-US"/>
        </a:p>
      </dgm:t>
    </dgm:pt>
    <dgm:pt modelId="{32032228-6A35-424C-9F45-6364B65BBEF3}" type="parTrans" cxnId="{3FCBDC3B-4EF5-4751-90B7-4B2719B842F0}">
      <dgm:prSet/>
      <dgm:spPr/>
      <dgm:t>
        <a:bodyPr/>
        <a:lstStyle/>
        <a:p>
          <a:endParaRPr lang="en-US"/>
        </a:p>
      </dgm:t>
    </dgm:pt>
    <dgm:pt modelId="{5659800B-56E5-4BBB-95CE-7F4A59C8C6E2}" type="sibTrans" cxnId="{3FCBDC3B-4EF5-4751-90B7-4B2719B842F0}">
      <dgm:prSet/>
      <dgm:spPr/>
      <dgm:t>
        <a:bodyPr/>
        <a:lstStyle/>
        <a:p>
          <a:endParaRPr lang="en-US"/>
        </a:p>
      </dgm:t>
    </dgm:pt>
    <dgm:pt modelId="{66AD3683-5737-46F3-8919-8A3EB3C70A46}">
      <dgm:prSet/>
      <dgm:spPr/>
      <dgm:t>
        <a:bodyPr/>
        <a:lstStyle/>
        <a:p>
          <a:pPr>
            <a:lnSpc>
              <a:spcPct val="100000"/>
            </a:lnSpc>
          </a:pPr>
          <a:r>
            <a:rPr lang="es-CL" b="0" i="0" baseline="0" dirty="0"/>
            <a:t>Las respuestas fisiológicas al estrés pueden ser indicadores tempranos de dificultades académicas. </a:t>
          </a:r>
          <a:endParaRPr lang="en-US" dirty="0"/>
        </a:p>
      </dgm:t>
    </dgm:pt>
    <dgm:pt modelId="{A07607C1-0DD3-4B2A-BC01-FB0A3FA7B803}" type="parTrans" cxnId="{E3535B23-F734-4C7F-B3EA-ECFD663FAFD1}">
      <dgm:prSet/>
      <dgm:spPr/>
      <dgm:t>
        <a:bodyPr/>
        <a:lstStyle/>
        <a:p>
          <a:endParaRPr lang="en-US"/>
        </a:p>
      </dgm:t>
    </dgm:pt>
    <dgm:pt modelId="{5EE663CF-5072-4D67-9D26-3EF2F93ED381}" type="sibTrans" cxnId="{E3535B23-F734-4C7F-B3EA-ECFD663FAFD1}">
      <dgm:prSet/>
      <dgm:spPr/>
      <dgm:t>
        <a:bodyPr/>
        <a:lstStyle/>
        <a:p>
          <a:endParaRPr lang="en-US"/>
        </a:p>
      </dgm:t>
    </dgm:pt>
    <dgm:pt modelId="{032D7AAE-86D6-4DDF-B852-89040A21CB5F}">
      <dgm:prSet/>
      <dgm:spPr/>
      <dgm:t>
        <a:bodyPr/>
        <a:lstStyle/>
        <a:p>
          <a:pPr>
            <a:lnSpc>
              <a:spcPct val="100000"/>
            </a:lnSpc>
          </a:pPr>
          <a:r>
            <a:rPr lang="es-CL" b="0" i="0" baseline="0" dirty="0"/>
            <a:t>El análisis de datos fisiológicos con dispositivos portátiles (wearables) ofrece una oportunidad para comprender y predecir el rendimiento cognitivo en situaciones de estrés. </a:t>
          </a:r>
          <a:endParaRPr lang="en-US" dirty="0"/>
        </a:p>
      </dgm:t>
    </dgm:pt>
    <dgm:pt modelId="{2B9DD7B0-08D4-48FF-83BB-0DAA02208161}" type="parTrans" cxnId="{4ED39B18-A74A-4E2C-9FA5-8646DDE386CD}">
      <dgm:prSet/>
      <dgm:spPr/>
      <dgm:t>
        <a:bodyPr/>
        <a:lstStyle/>
        <a:p>
          <a:endParaRPr lang="en-US"/>
        </a:p>
      </dgm:t>
    </dgm:pt>
    <dgm:pt modelId="{ECB20BAC-3A94-42FF-85B6-F8E51808C968}" type="sibTrans" cxnId="{4ED39B18-A74A-4E2C-9FA5-8646DDE386CD}">
      <dgm:prSet/>
      <dgm:spPr/>
      <dgm:t>
        <a:bodyPr/>
        <a:lstStyle/>
        <a:p>
          <a:endParaRPr lang="en-US"/>
        </a:p>
      </dgm:t>
    </dgm:pt>
    <dgm:pt modelId="{735A8EEE-13CD-48FE-857E-8540BD88890F}" type="pres">
      <dgm:prSet presAssocID="{AC4742DA-60D9-45C5-9780-FF766553AA46}" presName="root" presStyleCnt="0">
        <dgm:presLayoutVars>
          <dgm:dir/>
          <dgm:resizeHandles val="exact"/>
        </dgm:presLayoutVars>
      </dgm:prSet>
      <dgm:spPr/>
    </dgm:pt>
    <dgm:pt modelId="{BEC50CE9-14E9-4BA9-8E41-5BC63B58D1E9}" type="pres">
      <dgm:prSet presAssocID="{C79F6606-1524-4092-BF72-793C3924C0E8}" presName="compNode" presStyleCnt="0"/>
      <dgm:spPr/>
    </dgm:pt>
    <dgm:pt modelId="{B565763E-2890-43C8-B8A3-1AF676B36AAD}" type="pres">
      <dgm:prSet presAssocID="{C79F6606-1524-4092-BF72-793C3924C0E8}" presName="bgRect" presStyleLbl="bgShp" presStyleIdx="0" presStyleCnt="3"/>
      <dgm:spPr/>
    </dgm:pt>
    <dgm:pt modelId="{56079494-D026-4E31-8BE8-8AD373D20140}" type="pres">
      <dgm:prSet presAssocID="{C79F6606-1524-4092-BF72-793C3924C0E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rain in head"/>
        </a:ext>
      </dgm:extLst>
    </dgm:pt>
    <dgm:pt modelId="{85600089-EACA-4AAD-9022-E115F74F7703}" type="pres">
      <dgm:prSet presAssocID="{C79F6606-1524-4092-BF72-793C3924C0E8}" presName="spaceRect" presStyleCnt="0"/>
      <dgm:spPr/>
    </dgm:pt>
    <dgm:pt modelId="{D606F1A1-D707-4A42-AEE9-9B08F04B9E97}" type="pres">
      <dgm:prSet presAssocID="{C79F6606-1524-4092-BF72-793C3924C0E8}" presName="parTx" presStyleLbl="revTx" presStyleIdx="0" presStyleCnt="3">
        <dgm:presLayoutVars>
          <dgm:chMax val="0"/>
          <dgm:chPref val="0"/>
        </dgm:presLayoutVars>
      </dgm:prSet>
      <dgm:spPr/>
    </dgm:pt>
    <dgm:pt modelId="{88B5B501-C136-4B03-B96B-2FDA8816FF52}" type="pres">
      <dgm:prSet presAssocID="{5659800B-56E5-4BBB-95CE-7F4A59C8C6E2}" presName="sibTrans" presStyleCnt="0"/>
      <dgm:spPr/>
    </dgm:pt>
    <dgm:pt modelId="{2A4AD22A-77B3-49F5-B073-9EC4AB43C4C0}" type="pres">
      <dgm:prSet presAssocID="{66AD3683-5737-46F3-8919-8A3EB3C70A46}" presName="compNode" presStyleCnt="0"/>
      <dgm:spPr/>
    </dgm:pt>
    <dgm:pt modelId="{01DB6AEC-5395-4F7C-83D4-C399944ACD66}" type="pres">
      <dgm:prSet presAssocID="{66AD3683-5737-46F3-8919-8A3EB3C70A46}" presName="bgRect" presStyleLbl="bgShp" presStyleIdx="1" presStyleCnt="3"/>
      <dgm:spPr/>
    </dgm:pt>
    <dgm:pt modelId="{14A8AC72-8DE9-4EB5-9910-D1F2F263A782}" type="pres">
      <dgm:prSet presAssocID="{66AD3683-5737-46F3-8919-8A3EB3C70A4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eguntas"/>
        </a:ext>
      </dgm:extLst>
    </dgm:pt>
    <dgm:pt modelId="{28F2C324-8F3D-4CE4-BB60-9EC122ECE941}" type="pres">
      <dgm:prSet presAssocID="{66AD3683-5737-46F3-8919-8A3EB3C70A46}" presName="spaceRect" presStyleCnt="0"/>
      <dgm:spPr/>
    </dgm:pt>
    <dgm:pt modelId="{B40191E1-F790-4149-A622-0A8E2FAB3713}" type="pres">
      <dgm:prSet presAssocID="{66AD3683-5737-46F3-8919-8A3EB3C70A46}" presName="parTx" presStyleLbl="revTx" presStyleIdx="1" presStyleCnt="3">
        <dgm:presLayoutVars>
          <dgm:chMax val="0"/>
          <dgm:chPref val="0"/>
        </dgm:presLayoutVars>
      </dgm:prSet>
      <dgm:spPr/>
    </dgm:pt>
    <dgm:pt modelId="{671918BE-D958-4322-8090-0568488C5456}" type="pres">
      <dgm:prSet presAssocID="{5EE663CF-5072-4D67-9D26-3EF2F93ED381}" presName="sibTrans" presStyleCnt="0"/>
      <dgm:spPr/>
    </dgm:pt>
    <dgm:pt modelId="{C86BC22B-39B7-4ED1-A2D9-D6DCA394CF29}" type="pres">
      <dgm:prSet presAssocID="{032D7AAE-86D6-4DDF-B852-89040A21CB5F}" presName="compNode" presStyleCnt="0"/>
      <dgm:spPr/>
    </dgm:pt>
    <dgm:pt modelId="{841F43C5-DF05-4257-9722-5FBA387C9CBE}" type="pres">
      <dgm:prSet presAssocID="{032D7AAE-86D6-4DDF-B852-89040A21CB5F}" presName="bgRect" presStyleLbl="bgShp" presStyleIdx="2" presStyleCnt="3"/>
      <dgm:spPr/>
    </dgm:pt>
    <dgm:pt modelId="{89F4A4E2-7DA5-41A8-8773-463489C07262}" type="pres">
      <dgm:prSet presAssocID="{032D7AAE-86D6-4DDF-B852-89040A21CB5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ortátil"/>
        </a:ext>
      </dgm:extLst>
    </dgm:pt>
    <dgm:pt modelId="{A3E1CAAF-DF54-4FE6-976F-1986A993E6A5}" type="pres">
      <dgm:prSet presAssocID="{032D7AAE-86D6-4DDF-B852-89040A21CB5F}" presName="spaceRect" presStyleCnt="0"/>
      <dgm:spPr/>
    </dgm:pt>
    <dgm:pt modelId="{BE65C062-91CB-4D55-A13C-4B2160CE8D44}" type="pres">
      <dgm:prSet presAssocID="{032D7AAE-86D6-4DDF-B852-89040A21CB5F}" presName="parTx" presStyleLbl="revTx" presStyleIdx="2" presStyleCnt="3">
        <dgm:presLayoutVars>
          <dgm:chMax val="0"/>
          <dgm:chPref val="0"/>
        </dgm:presLayoutVars>
      </dgm:prSet>
      <dgm:spPr/>
    </dgm:pt>
  </dgm:ptLst>
  <dgm:cxnLst>
    <dgm:cxn modelId="{4ED39B18-A74A-4E2C-9FA5-8646DDE386CD}" srcId="{AC4742DA-60D9-45C5-9780-FF766553AA46}" destId="{032D7AAE-86D6-4DDF-B852-89040A21CB5F}" srcOrd="2" destOrd="0" parTransId="{2B9DD7B0-08D4-48FF-83BB-0DAA02208161}" sibTransId="{ECB20BAC-3A94-42FF-85B6-F8E51808C968}"/>
    <dgm:cxn modelId="{E3535B23-F734-4C7F-B3EA-ECFD663FAFD1}" srcId="{AC4742DA-60D9-45C5-9780-FF766553AA46}" destId="{66AD3683-5737-46F3-8919-8A3EB3C70A46}" srcOrd="1" destOrd="0" parTransId="{A07607C1-0DD3-4B2A-BC01-FB0A3FA7B803}" sibTransId="{5EE663CF-5072-4D67-9D26-3EF2F93ED381}"/>
    <dgm:cxn modelId="{3FCBDC3B-4EF5-4751-90B7-4B2719B842F0}" srcId="{AC4742DA-60D9-45C5-9780-FF766553AA46}" destId="{C79F6606-1524-4092-BF72-793C3924C0E8}" srcOrd="0" destOrd="0" parTransId="{32032228-6A35-424C-9F45-6364B65BBEF3}" sibTransId="{5659800B-56E5-4BBB-95CE-7F4A59C8C6E2}"/>
    <dgm:cxn modelId="{5E3E6C3E-A7B0-44A0-AB2B-BF294670C9D5}" type="presOf" srcId="{66AD3683-5737-46F3-8919-8A3EB3C70A46}" destId="{B40191E1-F790-4149-A622-0A8E2FAB3713}" srcOrd="0" destOrd="0" presId="urn:microsoft.com/office/officeart/2018/2/layout/IconVerticalSolidList"/>
    <dgm:cxn modelId="{B8489F44-BB59-4935-921E-517E7048F640}" type="presOf" srcId="{C79F6606-1524-4092-BF72-793C3924C0E8}" destId="{D606F1A1-D707-4A42-AEE9-9B08F04B9E97}" srcOrd="0" destOrd="0" presId="urn:microsoft.com/office/officeart/2018/2/layout/IconVerticalSolidList"/>
    <dgm:cxn modelId="{22AE949F-7959-438E-A5CF-B1F91EA05404}" type="presOf" srcId="{032D7AAE-86D6-4DDF-B852-89040A21CB5F}" destId="{BE65C062-91CB-4D55-A13C-4B2160CE8D44}" srcOrd="0" destOrd="0" presId="urn:microsoft.com/office/officeart/2018/2/layout/IconVerticalSolidList"/>
    <dgm:cxn modelId="{3D85ABFD-D036-4012-8193-762347840F99}" type="presOf" srcId="{AC4742DA-60D9-45C5-9780-FF766553AA46}" destId="{735A8EEE-13CD-48FE-857E-8540BD88890F}" srcOrd="0" destOrd="0" presId="urn:microsoft.com/office/officeart/2018/2/layout/IconVerticalSolidList"/>
    <dgm:cxn modelId="{540B39C8-661D-4DEA-83FB-CD3B2F09D6F1}" type="presParOf" srcId="{735A8EEE-13CD-48FE-857E-8540BD88890F}" destId="{BEC50CE9-14E9-4BA9-8E41-5BC63B58D1E9}" srcOrd="0" destOrd="0" presId="urn:microsoft.com/office/officeart/2018/2/layout/IconVerticalSolidList"/>
    <dgm:cxn modelId="{FF212FCE-281F-44D1-99A6-1EDECFBAD286}" type="presParOf" srcId="{BEC50CE9-14E9-4BA9-8E41-5BC63B58D1E9}" destId="{B565763E-2890-43C8-B8A3-1AF676B36AAD}" srcOrd="0" destOrd="0" presId="urn:microsoft.com/office/officeart/2018/2/layout/IconVerticalSolidList"/>
    <dgm:cxn modelId="{934A9F59-FCDE-4D11-8770-4D13B8BFD3A1}" type="presParOf" srcId="{BEC50CE9-14E9-4BA9-8E41-5BC63B58D1E9}" destId="{56079494-D026-4E31-8BE8-8AD373D20140}" srcOrd="1" destOrd="0" presId="urn:microsoft.com/office/officeart/2018/2/layout/IconVerticalSolidList"/>
    <dgm:cxn modelId="{4480BF31-ACA6-48E9-AE82-F83C4DCAC1E8}" type="presParOf" srcId="{BEC50CE9-14E9-4BA9-8E41-5BC63B58D1E9}" destId="{85600089-EACA-4AAD-9022-E115F74F7703}" srcOrd="2" destOrd="0" presId="urn:microsoft.com/office/officeart/2018/2/layout/IconVerticalSolidList"/>
    <dgm:cxn modelId="{F5A4B16E-D5C4-40DF-B0D2-9E8554BE2A33}" type="presParOf" srcId="{BEC50CE9-14E9-4BA9-8E41-5BC63B58D1E9}" destId="{D606F1A1-D707-4A42-AEE9-9B08F04B9E97}" srcOrd="3" destOrd="0" presId="urn:microsoft.com/office/officeart/2018/2/layout/IconVerticalSolidList"/>
    <dgm:cxn modelId="{A52EC9BB-5604-4152-A20D-549902750C53}" type="presParOf" srcId="{735A8EEE-13CD-48FE-857E-8540BD88890F}" destId="{88B5B501-C136-4B03-B96B-2FDA8816FF52}" srcOrd="1" destOrd="0" presId="urn:microsoft.com/office/officeart/2018/2/layout/IconVerticalSolidList"/>
    <dgm:cxn modelId="{4BB821EB-E02E-4000-9702-E9253240FECA}" type="presParOf" srcId="{735A8EEE-13CD-48FE-857E-8540BD88890F}" destId="{2A4AD22A-77B3-49F5-B073-9EC4AB43C4C0}" srcOrd="2" destOrd="0" presId="urn:microsoft.com/office/officeart/2018/2/layout/IconVerticalSolidList"/>
    <dgm:cxn modelId="{57C80CC0-6F79-45AD-A2D9-3444A8E0641F}" type="presParOf" srcId="{2A4AD22A-77B3-49F5-B073-9EC4AB43C4C0}" destId="{01DB6AEC-5395-4F7C-83D4-C399944ACD66}" srcOrd="0" destOrd="0" presId="urn:microsoft.com/office/officeart/2018/2/layout/IconVerticalSolidList"/>
    <dgm:cxn modelId="{7BADEA83-29C6-41B4-96CA-1CCD6FEA83AE}" type="presParOf" srcId="{2A4AD22A-77B3-49F5-B073-9EC4AB43C4C0}" destId="{14A8AC72-8DE9-4EB5-9910-D1F2F263A782}" srcOrd="1" destOrd="0" presId="urn:microsoft.com/office/officeart/2018/2/layout/IconVerticalSolidList"/>
    <dgm:cxn modelId="{38CE00BA-4C7E-41EF-801F-121F3E5D7590}" type="presParOf" srcId="{2A4AD22A-77B3-49F5-B073-9EC4AB43C4C0}" destId="{28F2C324-8F3D-4CE4-BB60-9EC122ECE941}" srcOrd="2" destOrd="0" presId="urn:microsoft.com/office/officeart/2018/2/layout/IconVerticalSolidList"/>
    <dgm:cxn modelId="{E6BFB2BC-9F92-4801-9F51-F8F3CA5D53DD}" type="presParOf" srcId="{2A4AD22A-77B3-49F5-B073-9EC4AB43C4C0}" destId="{B40191E1-F790-4149-A622-0A8E2FAB3713}" srcOrd="3" destOrd="0" presId="urn:microsoft.com/office/officeart/2018/2/layout/IconVerticalSolidList"/>
    <dgm:cxn modelId="{3293D93A-D23F-4302-84DD-293BE028EDAE}" type="presParOf" srcId="{735A8EEE-13CD-48FE-857E-8540BD88890F}" destId="{671918BE-D958-4322-8090-0568488C5456}" srcOrd="3" destOrd="0" presId="urn:microsoft.com/office/officeart/2018/2/layout/IconVerticalSolidList"/>
    <dgm:cxn modelId="{DEF5507C-D418-4331-AE7A-49CB9C0F8696}" type="presParOf" srcId="{735A8EEE-13CD-48FE-857E-8540BD88890F}" destId="{C86BC22B-39B7-4ED1-A2D9-D6DCA394CF29}" srcOrd="4" destOrd="0" presId="urn:microsoft.com/office/officeart/2018/2/layout/IconVerticalSolidList"/>
    <dgm:cxn modelId="{225ADA7B-8A16-44CF-8576-2ACA14EA831E}" type="presParOf" srcId="{C86BC22B-39B7-4ED1-A2D9-D6DCA394CF29}" destId="{841F43C5-DF05-4257-9722-5FBA387C9CBE}" srcOrd="0" destOrd="0" presId="urn:microsoft.com/office/officeart/2018/2/layout/IconVerticalSolidList"/>
    <dgm:cxn modelId="{AFBD3C5D-810B-4CA5-900D-7AED96D4B8B0}" type="presParOf" srcId="{C86BC22B-39B7-4ED1-A2D9-D6DCA394CF29}" destId="{89F4A4E2-7DA5-41A8-8773-463489C07262}" srcOrd="1" destOrd="0" presId="urn:microsoft.com/office/officeart/2018/2/layout/IconVerticalSolidList"/>
    <dgm:cxn modelId="{F35401FF-6AC2-44B1-9DFC-07A4121A9DEB}" type="presParOf" srcId="{C86BC22B-39B7-4ED1-A2D9-D6DCA394CF29}" destId="{A3E1CAAF-DF54-4FE6-976F-1986A993E6A5}" srcOrd="2" destOrd="0" presId="urn:microsoft.com/office/officeart/2018/2/layout/IconVerticalSolidList"/>
    <dgm:cxn modelId="{7E21673C-C6C7-403C-BD78-D12191271FBE}" type="presParOf" srcId="{C86BC22B-39B7-4ED1-A2D9-D6DCA394CF29}" destId="{BE65C062-91CB-4D55-A13C-4B2160CE8D4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0C12E3-C1A3-47DB-8F5D-8952441E99B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BEFF653-E7C1-40E3-B51E-0701D6C80ED1}">
      <dgm:prSet/>
      <dgm:spPr/>
      <dgm:t>
        <a:bodyPr/>
        <a:lstStyle/>
        <a:p>
          <a:pPr>
            <a:lnSpc>
              <a:spcPct val="100000"/>
            </a:lnSpc>
          </a:pPr>
          <a:r>
            <a:rPr lang="es-CL" b="0" i="0" baseline="0" dirty="0"/>
            <a:t>Investigar la relación entre las respuestas fisiológicas al estrés y el rendimiento cognitivo de los estudiantes universitarios durante los exámenes. </a:t>
          </a:r>
          <a:endParaRPr lang="en-US" dirty="0"/>
        </a:p>
      </dgm:t>
    </dgm:pt>
    <dgm:pt modelId="{8C6EE8E4-5CD7-4419-9BC9-89C00121C9D0}" type="parTrans" cxnId="{BAE92977-8047-4142-BF63-2D3C7C588DDC}">
      <dgm:prSet/>
      <dgm:spPr/>
      <dgm:t>
        <a:bodyPr/>
        <a:lstStyle/>
        <a:p>
          <a:endParaRPr lang="en-US"/>
        </a:p>
      </dgm:t>
    </dgm:pt>
    <dgm:pt modelId="{DC2D2EE3-3C14-4FAD-B03E-BB5026CCFFE6}" type="sibTrans" cxnId="{BAE92977-8047-4142-BF63-2D3C7C588DDC}">
      <dgm:prSet/>
      <dgm:spPr/>
      <dgm:t>
        <a:bodyPr/>
        <a:lstStyle/>
        <a:p>
          <a:endParaRPr lang="en-US"/>
        </a:p>
      </dgm:t>
    </dgm:pt>
    <dgm:pt modelId="{FF73B27E-15FC-494F-AEE7-E73F27AC4CE5}">
      <dgm:prSet/>
      <dgm:spPr/>
      <dgm:t>
        <a:bodyPr/>
        <a:lstStyle/>
        <a:p>
          <a:pPr>
            <a:lnSpc>
              <a:spcPct val="100000"/>
            </a:lnSpc>
          </a:pPr>
          <a:r>
            <a:rPr lang="es-CL" b="0" i="0" baseline="0" dirty="0"/>
            <a:t>Evaluar la capacidad de los modelos de aprendizaje automático para predecir el rendimiento académico a partir de datos fisiológicos. </a:t>
          </a:r>
          <a:endParaRPr lang="en-US" dirty="0"/>
        </a:p>
      </dgm:t>
    </dgm:pt>
    <dgm:pt modelId="{12E6886E-DE30-4C4E-BDDF-917CBF29EA5D}" type="parTrans" cxnId="{DD7F94DF-DEAE-4E8B-927F-74692E9BE764}">
      <dgm:prSet/>
      <dgm:spPr/>
      <dgm:t>
        <a:bodyPr/>
        <a:lstStyle/>
        <a:p>
          <a:endParaRPr lang="en-US"/>
        </a:p>
      </dgm:t>
    </dgm:pt>
    <dgm:pt modelId="{34E288B3-4C7A-4988-A8F8-5165833DC936}" type="sibTrans" cxnId="{DD7F94DF-DEAE-4E8B-927F-74692E9BE764}">
      <dgm:prSet/>
      <dgm:spPr/>
      <dgm:t>
        <a:bodyPr/>
        <a:lstStyle/>
        <a:p>
          <a:endParaRPr lang="en-US"/>
        </a:p>
      </dgm:t>
    </dgm:pt>
    <dgm:pt modelId="{F9BDB50E-4C96-4E4A-813E-7BA1C7DA2DBE}">
      <dgm:prSet/>
      <dgm:spPr/>
      <dgm:t>
        <a:bodyPr/>
        <a:lstStyle/>
        <a:p>
          <a:pPr>
            <a:lnSpc>
              <a:spcPct val="100000"/>
            </a:lnSpc>
          </a:pPr>
          <a:r>
            <a:rPr lang="es-CL" b="0" i="0" baseline="0" dirty="0"/>
            <a:t>Identificar patrones individuales de respuesta al estrés y analizar la variabilidad individual. </a:t>
          </a:r>
          <a:endParaRPr lang="en-US" dirty="0"/>
        </a:p>
      </dgm:t>
    </dgm:pt>
    <dgm:pt modelId="{04737D4F-05A2-414F-9D63-9279F642D8E8}" type="parTrans" cxnId="{3CA73E49-4F51-43F3-8308-B4692CF3A3EA}">
      <dgm:prSet/>
      <dgm:spPr/>
      <dgm:t>
        <a:bodyPr/>
        <a:lstStyle/>
        <a:p>
          <a:endParaRPr lang="en-US"/>
        </a:p>
      </dgm:t>
    </dgm:pt>
    <dgm:pt modelId="{1C8179E3-1C73-4039-9B0B-55C7CD0CFEEC}" type="sibTrans" cxnId="{3CA73E49-4F51-43F3-8308-B4692CF3A3EA}">
      <dgm:prSet/>
      <dgm:spPr/>
      <dgm:t>
        <a:bodyPr/>
        <a:lstStyle/>
        <a:p>
          <a:endParaRPr lang="en-US"/>
        </a:p>
      </dgm:t>
    </dgm:pt>
    <dgm:pt modelId="{884AE35E-1E39-486A-A6F6-C70C14FEFBF7}" type="pres">
      <dgm:prSet presAssocID="{4A0C12E3-C1A3-47DB-8F5D-8952441E99B9}" presName="root" presStyleCnt="0">
        <dgm:presLayoutVars>
          <dgm:dir/>
          <dgm:resizeHandles val="exact"/>
        </dgm:presLayoutVars>
      </dgm:prSet>
      <dgm:spPr/>
    </dgm:pt>
    <dgm:pt modelId="{094AE7AB-F916-42D0-AE3E-A8DC80CEF588}" type="pres">
      <dgm:prSet presAssocID="{4BEFF653-E7C1-40E3-B51E-0701D6C80ED1}" presName="compNode" presStyleCnt="0"/>
      <dgm:spPr/>
    </dgm:pt>
    <dgm:pt modelId="{A2179C27-A039-4F48-936E-2DDF3114B557}" type="pres">
      <dgm:prSet presAssocID="{4BEFF653-E7C1-40E3-B51E-0701D6C80ED1}" presName="bgRect" presStyleLbl="bgShp" presStyleIdx="0" presStyleCnt="3"/>
      <dgm:spPr/>
    </dgm:pt>
    <dgm:pt modelId="{E06A01D2-5177-4A19-A8AA-CCAA6E74FF1A}" type="pres">
      <dgm:prSet presAssocID="{4BEFF653-E7C1-40E3-B51E-0701D6C80ED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812FA41A-C260-4BBF-9197-4E3DA41D3E59}" type="pres">
      <dgm:prSet presAssocID="{4BEFF653-E7C1-40E3-B51E-0701D6C80ED1}" presName="spaceRect" presStyleCnt="0"/>
      <dgm:spPr/>
    </dgm:pt>
    <dgm:pt modelId="{059BDF3B-5818-41B2-AAC5-D4575A02085E}" type="pres">
      <dgm:prSet presAssocID="{4BEFF653-E7C1-40E3-B51E-0701D6C80ED1}" presName="parTx" presStyleLbl="revTx" presStyleIdx="0" presStyleCnt="3">
        <dgm:presLayoutVars>
          <dgm:chMax val="0"/>
          <dgm:chPref val="0"/>
        </dgm:presLayoutVars>
      </dgm:prSet>
      <dgm:spPr/>
    </dgm:pt>
    <dgm:pt modelId="{9EE5B794-9759-4566-AFB1-1B216D140C5B}" type="pres">
      <dgm:prSet presAssocID="{DC2D2EE3-3C14-4FAD-B03E-BB5026CCFFE6}" presName="sibTrans" presStyleCnt="0"/>
      <dgm:spPr/>
    </dgm:pt>
    <dgm:pt modelId="{EE5E2AFE-0CB0-450F-87DC-7DC53FECDE19}" type="pres">
      <dgm:prSet presAssocID="{FF73B27E-15FC-494F-AEE7-E73F27AC4CE5}" presName="compNode" presStyleCnt="0"/>
      <dgm:spPr/>
    </dgm:pt>
    <dgm:pt modelId="{586D6A3C-971F-4AF9-9153-BDAFA8097C26}" type="pres">
      <dgm:prSet presAssocID="{FF73B27E-15FC-494F-AEE7-E73F27AC4CE5}" presName="bgRect" presStyleLbl="bgShp" presStyleIdx="1" presStyleCnt="3"/>
      <dgm:spPr/>
    </dgm:pt>
    <dgm:pt modelId="{D8E594FE-D5B1-4C03-93CC-C177AC72E347}" type="pres">
      <dgm:prSet presAssocID="{FF73B27E-15FC-494F-AEE7-E73F27AC4CE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Aula de clases"/>
        </a:ext>
      </dgm:extLst>
    </dgm:pt>
    <dgm:pt modelId="{10C6DBF2-D368-4254-A60C-79033FF6D0CB}" type="pres">
      <dgm:prSet presAssocID="{FF73B27E-15FC-494F-AEE7-E73F27AC4CE5}" presName="spaceRect" presStyleCnt="0"/>
      <dgm:spPr/>
    </dgm:pt>
    <dgm:pt modelId="{28781D3D-95C7-4B69-8F8E-680C603BA5B3}" type="pres">
      <dgm:prSet presAssocID="{FF73B27E-15FC-494F-AEE7-E73F27AC4CE5}" presName="parTx" presStyleLbl="revTx" presStyleIdx="1" presStyleCnt="3">
        <dgm:presLayoutVars>
          <dgm:chMax val="0"/>
          <dgm:chPref val="0"/>
        </dgm:presLayoutVars>
      </dgm:prSet>
      <dgm:spPr/>
    </dgm:pt>
    <dgm:pt modelId="{159C71B3-045D-47E3-88CA-BE8BA1F17D45}" type="pres">
      <dgm:prSet presAssocID="{34E288B3-4C7A-4988-A8F8-5165833DC936}" presName="sibTrans" presStyleCnt="0"/>
      <dgm:spPr/>
    </dgm:pt>
    <dgm:pt modelId="{F655E06E-8BEA-4964-8906-3209CB498EFA}" type="pres">
      <dgm:prSet presAssocID="{F9BDB50E-4C96-4E4A-813E-7BA1C7DA2DBE}" presName="compNode" presStyleCnt="0"/>
      <dgm:spPr/>
    </dgm:pt>
    <dgm:pt modelId="{D6C1E56F-BA42-4A9E-A661-850C24ADAD62}" type="pres">
      <dgm:prSet presAssocID="{F9BDB50E-4C96-4E4A-813E-7BA1C7DA2DBE}" presName="bgRect" presStyleLbl="bgShp" presStyleIdx="2" presStyleCnt="3" custLinFactNeighborY="-1362"/>
      <dgm:spPr/>
    </dgm:pt>
    <dgm:pt modelId="{F77C8B07-A4DE-4ADA-B015-C1AA5D2DF130}" type="pres">
      <dgm:prSet presAssocID="{F9BDB50E-4C96-4E4A-813E-7BA1C7DA2DB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agnifying glass"/>
        </a:ext>
      </dgm:extLst>
    </dgm:pt>
    <dgm:pt modelId="{2EA3E7A6-63C0-47CB-9141-1DAAE3D7CEA6}" type="pres">
      <dgm:prSet presAssocID="{F9BDB50E-4C96-4E4A-813E-7BA1C7DA2DBE}" presName="spaceRect" presStyleCnt="0"/>
      <dgm:spPr/>
    </dgm:pt>
    <dgm:pt modelId="{E3BCE9A5-4795-4E86-AD0D-D6A331B04C4E}" type="pres">
      <dgm:prSet presAssocID="{F9BDB50E-4C96-4E4A-813E-7BA1C7DA2DBE}" presName="parTx" presStyleLbl="revTx" presStyleIdx="2" presStyleCnt="3">
        <dgm:presLayoutVars>
          <dgm:chMax val="0"/>
          <dgm:chPref val="0"/>
        </dgm:presLayoutVars>
      </dgm:prSet>
      <dgm:spPr/>
    </dgm:pt>
  </dgm:ptLst>
  <dgm:cxnLst>
    <dgm:cxn modelId="{F81DBC28-4FDF-46CA-A423-8E39009FDD93}" type="presOf" srcId="{4BEFF653-E7C1-40E3-B51E-0701D6C80ED1}" destId="{059BDF3B-5818-41B2-AAC5-D4575A02085E}" srcOrd="0" destOrd="0" presId="urn:microsoft.com/office/officeart/2018/2/layout/IconVerticalSolidList"/>
    <dgm:cxn modelId="{3CA73E49-4F51-43F3-8308-B4692CF3A3EA}" srcId="{4A0C12E3-C1A3-47DB-8F5D-8952441E99B9}" destId="{F9BDB50E-4C96-4E4A-813E-7BA1C7DA2DBE}" srcOrd="2" destOrd="0" parTransId="{04737D4F-05A2-414F-9D63-9279F642D8E8}" sibTransId="{1C8179E3-1C73-4039-9B0B-55C7CD0CFEEC}"/>
    <dgm:cxn modelId="{BAE92977-8047-4142-BF63-2D3C7C588DDC}" srcId="{4A0C12E3-C1A3-47DB-8F5D-8952441E99B9}" destId="{4BEFF653-E7C1-40E3-B51E-0701D6C80ED1}" srcOrd="0" destOrd="0" parTransId="{8C6EE8E4-5CD7-4419-9BC9-89C00121C9D0}" sibTransId="{DC2D2EE3-3C14-4FAD-B03E-BB5026CCFFE6}"/>
    <dgm:cxn modelId="{88FC1FAC-807E-4C4D-B48C-7F7FB102E7FF}" type="presOf" srcId="{4A0C12E3-C1A3-47DB-8F5D-8952441E99B9}" destId="{884AE35E-1E39-486A-A6F6-C70C14FEFBF7}" srcOrd="0" destOrd="0" presId="urn:microsoft.com/office/officeart/2018/2/layout/IconVerticalSolidList"/>
    <dgm:cxn modelId="{3E508BAF-CB68-4FE3-B199-1D101E81C2CC}" type="presOf" srcId="{F9BDB50E-4C96-4E4A-813E-7BA1C7DA2DBE}" destId="{E3BCE9A5-4795-4E86-AD0D-D6A331B04C4E}" srcOrd="0" destOrd="0" presId="urn:microsoft.com/office/officeart/2018/2/layout/IconVerticalSolidList"/>
    <dgm:cxn modelId="{DD7F94DF-DEAE-4E8B-927F-74692E9BE764}" srcId="{4A0C12E3-C1A3-47DB-8F5D-8952441E99B9}" destId="{FF73B27E-15FC-494F-AEE7-E73F27AC4CE5}" srcOrd="1" destOrd="0" parTransId="{12E6886E-DE30-4C4E-BDDF-917CBF29EA5D}" sibTransId="{34E288B3-4C7A-4988-A8F8-5165833DC936}"/>
    <dgm:cxn modelId="{306393F8-5338-452D-B4A7-7D29D3543FC6}" type="presOf" srcId="{FF73B27E-15FC-494F-AEE7-E73F27AC4CE5}" destId="{28781D3D-95C7-4B69-8F8E-680C603BA5B3}" srcOrd="0" destOrd="0" presId="urn:microsoft.com/office/officeart/2018/2/layout/IconVerticalSolidList"/>
    <dgm:cxn modelId="{8DA9D2B3-5EED-4E72-822A-08AF8115A5B9}" type="presParOf" srcId="{884AE35E-1E39-486A-A6F6-C70C14FEFBF7}" destId="{094AE7AB-F916-42D0-AE3E-A8DC80CEF588}" srcOrd="0" destOrd="0" presId="urn:microsoft.com/office/officeart/2018/2/layout/IconVerticalSolidList"/>
    <dgm:cxn modelId="{2721A599-5C1B-4CFB-9A3E-BC87E19BE56D}" type="presParOf" srcId="{094AE7AB-F916-42D0-AE3E-A8DC80CEF588}" destId="{A2179C27-A039-4F48-936E-2DDF3114B557}" srcOrd="0" destOrd="0" presId="urn:microsoft.com/office/officeart/2018/2/layout/IconVerticalSolidList"/>
    <dgm:cxn modelId="{80815F39-1BD1-4270-80AB-4593379E16F1}" type="presParOf" srcId="{094AE7AB-F916-42D0-AE3E-A8DC80CEF588}" destId="{E06A01D2-5177-4A19-A8AA-CCAA6E74FF1A}" srcOrd="1" destOrd="0" presId="urn:microsoft.com/office/officeart/2018/2/layout/IconVerticalSolidList"/>
    <dgm:cxn modelId="{C9EDB198-A43C-4F43-98E7-6BE705BBFB91}" type="presParOf" srcId="{094AE7AB-F916-42D0-AE3E-A8DC80CEF588}" destId="{812FA41A-C260-4BBF-9197-4E3DA41D3E59}" srcOrd="2" destOrd="0" presId="urn:microsoft.com/office/officeart/2018/2/layout/IconVerticalSolidList"/>
    <dgm:cxn modelId="{5970D4B3-F8EB-445F-8AD8-D95AB0F47CDC}" type="presParOf" srcId="{094AE7AB-F916-42D0-AE3E-A8DC80CEF588}" destId="{059BDF3B-5818-41B2-AAC5-D4575A02085E}" srcOrd="3" destOrd="0" presId="urn:microsoft.com/office/officeart/2018/2/layout/IconVerticalSolidList"/>
    <dgm:cxn modelId="{B19E6BCF-948F-4C89-8A1E-95BC2B6F43AC}" type="presParOf" srcId="{884AE35E-1E39-486A-A6F6-C70C14FEFBF7}" destId="{9EE5B794-9759-4566-AFB1-1B216D140C5B}" srcOrd="1" destOrd="0" presId="urn:microsoft.com/office/officeart/2018/2/layout/IconVerticalSolidList"/>
    <dgm:cxn modelId="{AFA9A6B0-C356-421D-B5E9-C0382E8C408C}" type="presParOf" srcId="{884AE35E-1E39-486A-A6F6-C70C14FEFBF7}" destId="{EE5E2AFE-0CB0-450F-87DC-7DC53FECDE19}" srcOrd="2" destOrd="0" presId="urn:microsoft.com/office/officeart/2018/2/layout/IconVerticalSolidList"/>
    <dgm:cxn modelId="{3B3A16FC-18FB-465F-A137-1C0AC7C5845F}" type="presParOf" srcId="{EE5E2AFE-0CB0-450F-87DC-7DC53FECDE19}" destId="{586D6A3C-971F-4AF9-9153-BDAFA8097C26}" srcOrd="0" destOrd="0" presId="urn:microsoft.com/office/officeart/2018/2/layout/IconVerticalSolidList"/>
    <dgm:cxn modelId="{785D10AA-12C3-4ECD-B35A-19F0C9BE929F}" type="presParOf" srcId="{EE5E2AFE-0CB0-450F-87DC-7DC53FECDE19}" destId="{D8E594FE-D5B1-4C03-93CC-C177AC72E347}" srcOrd="1" destOrd="0" presId="urn:microsoft.com/office/officeart/2018/2/layout/IconVerticalSolidList"/>
    <dgm:cxn modelId="{4D9E5DDE-161E-4A1B-83B2-9C9F8FB145F4}" type="presParOf" srcId="{EE5E2AFE-0CB0-450F-87DC-7DC53FECDE19}" destId="{10C6DBF2-D368-4254-A60C-79033FF6D0CB}" srcOrd="2" destOrd="0" presId="urn:microsoft.com/office/officeart/2018/2/layout/IconVerticalSolidList"/>
    <dgm:cxn modelId="{B3165D8E-F4D9-4FD5-81AD-09D4CE0EC378}" type="presParOf" srcId="{EE5E2AFE-0CB0-450F-87DC-7DC53FECDE19}" destId="{28781D3D-95C7-4B69-8F8E-680C603BA5B3}" srcOrd="3" destOrd="0" presId="urn:microsoft.com/office/officeart/2018/2/layout/IconVerticalSolidList"/>
    <dgm:cxn modelId="{8959E074-5CF3-41DD-92AA-2549DE4A338E}" type="presParOf" srcId="{884AE35E-1E39-486A-A6F6-C70C14FEFBF7}" destId="{159C71B3-045D-47E3-88CA-BE8BA1F17D45}" srcOrd="3" destOrd="0" presId="urn:microsoft.com/office/officeart/2018/2/layout/IconVerticalSolidList"/>
    <dgm:cxn modelId="{1A6868F6-9888-4B24-AF5F-D49290B1104B}" type="presParOf" srcId="{884AE35E-1E39-486A-A6F6-C70C14FEFBF7}" destId="{F655E06E-8BEA-4964-8906-3209CB498EFA}" srcOrd="4" destOrd="0" presId="urn:microsoft.com/office/officeart/2018/2/layout/IconVerticalSolidList"/>
    <dgm:cxn modelId="{C9E83317-B6B7-4746-8522-20495827EF2A}" type="presParOf" srcId="{F655E06E-8BEA-4964-8906-3209CB498EFA}" destId="{D6C1E56F-BA42-4A9E-A661-850C24ADAD62}" srcOrd="0" destOrd="0" presId="urn:microsoft.com/office/officeart/2018/2/layout/IconVerticalSolidList"/>
    <dgm:cxn modelId="{1BD6F51C-2E10-4B04-85BA-D97CF499039E}" type="presParOf" srcId="{F655E06E-8BEA-4964-8906-3209CB498EFA}" destId="{F77C8B07-A4DE-4ADA-B015-C1AA5D2DF130}" srcOrd="1" destOrd="0" presId="urn:microsoft.com/office/officeart/2018/2/layout/IconVerticalSolidList"/>
    <dgm:cxn modelId="{A7C0ABFC-D8B1-44C4-B070-D058AFD9E793}" type="presParOf" srcId="{F655E06E-8BEA-4964-8906-3209CB498EFA}" destId="{2EA3E7A6-63C0-47CB-9141-1DAAE3D7CEA6}" srcOrd="2" destOrd="0" presId="urn:microsoft.com/office/officeart/2018/2/layout/IconVerticalSolidList"/>
    <dgm:cxn modelId="{D7A8AF52-437D-4846-A9E8-6C841BA0C8B7}" type="presParOf" srcId="{F655E06E-8BEA-4964-8906-3209CB498EFA}" destId="{E3BCE9A5-4795-4E86-AD0D-D6A331B04C4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8507356-00F8-4688-98D8-05EF6770500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F32957D-1F1E-433B-93FB-573B84B69688}">
      <dgm:prSet/>
      <dgm:spPr/>
      <dgm:t>
        <a:bodyPr/>
        <a:lstStyle/>
        <a:p>
          <a:pPr>
            <a:lnSpc>
              <a:spcPct val="100000"/>
            </a:lnSpc>
          </a:pPr>
          <a:r>
            <a:rPr lang="es-CL" b="0" i="0" baseline="0"/>
            <a:t>Conjunto de datos: "A Wearable Exam Stress Dataset for Predicting Cognitive Performance in Real-World Settings" de PhysioNet. </a:t>
          </a:r>
          <a:endParaRPr lang="en-US"/>
        </a:p>
      </dgm:t>
    </dgm:pt>
    <dgm:pt modelId="{672783D1-CCAC-4B0B-990D-705EEB39DD60}" type="parTrans" cxnId="{C824E394-9B45-47C4-AA48-7F25FBE6ABB5}">
      <dgm:prSet/>
      <dgm:spPr/>
      <dgm:t>
        <a:bodyPr/>
        <a:lstStyle/>
        <a:p>
          <a:endParaRPr lang="en-US"/>
        </a:p>
      </dgm:t>
    </dgm:pt>
    <dgm:pt modelId="{94E890F0-2B2A-4DEE-B349-D7EB17860D11}" type="sibTrans" cxnId="{C824E394-9B45-47C4-AA48-7F25FBE6ABB5}">
      <dgm:prSet/>
      <dgm:spPr/>
      <dgm:t>
        <a:bodyPr/>
        <a:lstStyle/>
        <a:p>
          <a:endParaRPr lang="en-US"/>
        </a:p>
      </dgm:t>
    </dgm:pt>
    <dgm:pt modelId="{0187ED7D-B1DE-4545-889F-42EF82F4979B}">
      <dgm:prSet/>
      <dgm:spPr/>
      <dgm:t>
        <a:bodyPr/>
        <a:lstStyle/>
        <a:p>
          <a:pPr>
            <a:lnSpc>
              <a:spcPct val="100000"/>
            </a:lnSpc>
          </a:pPr>
          <a:r>
            <a:rPr lang="es-CL" b="0" i="0" baseline="0"/>
            <a:t>Variables fisiológicas: HR, EDA, TEMP, HRV, BVP, ACC. </a:t>
          </a:r>
          <a:endParaRPr lang="en-US"/>
        </a:p>
      </dgm:t>
    </dgm:pt>
    <dgm:pt modelId="{5AF1823E-2CD6-4162-8A0B-85F841896605}" type="parTrans" cxnId="{39D68860-2FBE-491D-811A-977025BD7719}">
      <dgm:prSet/>
      <dgm:spPr/>
      <dgm:t>
        <a:bodyPr/>
        <a:lstStyle/>
        <a:p>
          <a:endParaRPr lang="en-US"/>
        </a:p>
      </dgm:t>
    </dgm:pt>
    <dgm:pt modelId="{E9617198-E6E9-411E-8BFF-E9AFBB5B4554}" type="sibTrans" cxnId="{39D68860-2FBE-491D-811A-977025BD7719}">
      <dgm:prSet/>
      <dgm:spPr/>
      <dgm:t>
        <a:bodyPr/>
        <a:lstStyle/>
        <a:p>
          <a:endParaRPr lang="en-US"/>
        </a:p>
      </dgm:t>
    </dgm:pt>
    <dgm:pt modelId="{976A34B9-E57F-489C-B4DA-F752C6ADC5B2}">
      <dgm:prSet/>
      <dgm:spPr/>
      <dgm:t>
        <a:bodyPr/>
        <a:lstStyle/>
        <a:p>
          <a:pPr>
            <a:lnSpc>
              <a:spcPct val="100000"/>
            </a:lnSpc>
          </a:pPr>
          <a:r>
            <a:rPr lang="es-CL" b="0" i="0" baseline="0"/>
            <a:t>Datos contextuales: Calificaciones de los estudiantes en los exámenes. </a:t>
          </a:r>
          <a:endParaRPr lang="en-US"/>
        </a:p>
      </dgm:t>
    </dgm:pt>
    <dgm:pt modelId="{8411DEB6-DC74-43A3-830B-611DC7C0D7C6}" type="parTrans" cxnId="{C0796818-24EC-44C4-8331-129C2EDD4712}">
      <dgm:prSet/>
      <dgm:spPr/>
      <dgm:t>
        <a:bodyPr/>
        <a:lstStyle/>
        <a:p>
          <a:endParaRPr lang="en-US"/>
        </a:p>
      </dgm:t>
    </dgm:pt>
    <dgm:pt modelId="{A3BFF35D-818A-4499-A504-8D4E019D7FDD}" type="sibTrans" cxnId="{C0796818-24EC-44C4-8331-129C2EDD4712}">
      <dgm:prSet/>
      <dgm:spPr/>
      <dgm:t>
        <a:bodyPr/>
        <a:lstStyle/>
        <a:p>
          <a:endParaRPr lang="en-US"/>
        </a:p>
      </dgm:t>
    </dgm:pt>
    <dgm:pt modelId="{CEE6369C-03F0-409D-8F43-B10FE78C6616}">
      <dgm:prSet/>
      <dgm:spPr/>
      <dgm:t>
        <a:bodyPr/>
        <a:lstStyle/>
        <a:p>
          <a:pPr>
            <a:lnSpc>
              <a:spcPct val="100000"/>
            </a:lnSpc>
          </a:pPr>
          <a:r>
            <a:rPr lang="es-CL" b="0" i="0" baseline="0"/>
            <a:t>Análisis exploratorio de datos (EDA): Visualización de datos, estadísticas descriptivas, detección de valores atípicos. </a:t>
          </a:r>
          <a:endParaRPr lang="en-US"/>
        </a:p>
      </dgm:t>
    </dgm:pt>
    <dgm:pt modelId="{3859FBE2-E164-4AA3-AB56-957BC1905783}" type="parTrans" cxnId="{A73A765C-6FB4-4CB9-A27B-1795AAEE0378}">
      <dgm:prSet/>
      <dgm:spPr/>
      <dgm:t>
        <a:bodyPr/>
        <a:lstStyle/>
        <a:p>
          <a:endParaRPr lang="en-US"/>
        </a:p>
      </dgm:t>
    </dgm:pt>
    <dgm:pt modelId="{387EC9DF-9DF9-44E0-B24B-D278A39C8E9F}" type="sibTrans" cxnId="{A73A765C-6FB4-4CB9-A27B-1795AAEE0378}">
      <dgm:prSet/>
      <dgm:spPr/>
      <dgm:t>
        <a:bodyPr/>
        <a:lstStyle/>
        <a:p>
          <a:endParaRPr lang="en-US"/>
        </a:p>
      </dgm:t>
    </dgm:pt>
    <dgm:pt modelId="{5C59F81E-86EF-41CE-B521-89B7DCAE50DA}">
      <dgm:prSet/>
      <dgm:spPr/>
      <dgm:t>
        <a:bodyPr/>
        <a:lstStyle/>
        <a:p>
          <a:pPr>
            <a:lnSpc>
              <a:spcPct val="100000"/>
            </a:lnSpc>
          </a:pPr>
          <a:r>
            <a:rPr lang="es-CL" b="0" i="0" baseline="0"/>
            <a:t>Modelos de aprendizaje automático: Random Forest, Regresión Lineal, KNN, SVR, Redes Neuronales (MLP). </a:t>
          </a:r>
          <a:endParaRPr lang="en-US"/>
        </a:p>
      </dgm:t>
    </dgm:pt>
    <dgm:pt modelId="{1DB230CF-F071-4510-9FF2-28B4E1F88C7D}" type="parTrans" cxnId="{787ADF48-F651-494A-9D1E-7423021D9C29}">
      <dgm:prSet/>
      <dgm:spPr/>
      <dgm:t>
        <a:bodyPr/>
        <a:lstStyle/>
        <a:p>
          <a:endParaRPr lang="en-US"/>
        </a:p>
      </dgm:t>
    </dgm:pt>
    <dgm:pt modelId="{6D677F58-8DC9-47F1-BAFC-8D689EDB9CFC}" type="sibTrans" cxnId="{787ADF48-F651-494A-9D1E-7423021D9C29}">
      <dgm:prSet/>
      <dgm:spPr/>
      <dgm:t>
        <a:bodyPr/>
        <a:lstStyle/>
        <a:p>
          <a:endParaRPr lang="en-US"/>
        </a:p>
      </dgm:t>
    </dgm:pt>
    <dgm:pt modelId="{7026B46A-27BD-4621-A046-253B60680FC9}" type="pres">
      <dgm:prSet presAssocID="{68507356-00F8-4688-98D8-05EF6770500F}" presName="root" presStyleCnt="0">
        <dgm:presLayoutVars>
          <dgm:dir/>
          <dgm:resizeHandles val="exact"/>
        </dgm:presLayoutVars>
      </dgm:prSet>
      <dgm:spPr/>
    </dgm:pt>
    <dgm:pt modelId="{E8336714-2D82-44E8-B194-D2D93F91B8F6}" type="pres">
      <dgm:prSet presAssocID="{3F32957D-1F1E-433B-93FB-573B84B69688}" presName="compNode" presStyleCnt="0"/>
      <dgm:spPr/>
    </dgm:pt>
    <dgm:pt modelId="{0222294C-628B-4D6E-A3E9-BBB17FED4C77}" type="pres">
      <dgm:prSet presAssocID="{3F32957D-1F1E-433B-93FB-573B84B69688}" presName="bgRect" presStyleLbl="bgShp" presStyleIdx="0" presStyleCnt="5"/>
      <dgm:spPr/>
    </dgm:pt>
    <dgm:pt modelId="{24363BB4-ED78-4A6A-AD30-D5424DD96403}" type="pres">
      <dgm:prSet presAssocID="{3F32957D-1F1E-433B-93FB-573B84B6968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gramador"/>
        </a:ext>
      </dgm:extLst>
    </dgm:pt>
    <dgm:pt modelId="{97C1B7A5-55C2-43DD-AC0D-18D8586B5B30}" type="pres">
      <dgm:prSet presAssocID="{3F32957D-1F1E-433B-93FB-573B84B69688}" presName="spaceRect" presStyleCnt="0"/>
      <dgm:spPr/>
    </dgm:pt>
    <dgm:pt modelId="{C3371B50-2228-4200-AF3C-FD0D52794FFB}" type="pres">
      <dgm:prSet presAssocID="{3F32957D-1F1E-433B-93FB-573B84B69688}" presName="parTx" presStyleLbl="revTx" presStyleIdx="0" presStyleCnt="5">
        <dgm:presLayoutVars>
          <dgm:chMax val="0"/>
          <dgm:chPref val="0"/>
        </dgm:presLayoutVars>
      </dgm:prSet>
      <dgm:spPr/>
    </dgm:pt>
    <dgm:pt modelId="{06C42C7B-9E32-4C6C-B765-F226685DD93F}" type="pres">
      <dgm:prSet presAssocID="{94E890F0-2B2A-4DEE-B349-D7EB17860D11}" presName="sibTrans" presStyleCnt="0"/>
      <dgm:spPr/>
    </dgm:pt>
    <dgm:pt modelId="{7C963E12-9695-469A-916F-BF3B700ECC3C}" type="pres">
      <dgm:prSet presAssocID="{0187ED7D-B1DE-4545-889F-42EF82F4979B}" presName="compNode" presStyleCnt="0"/>
      <dgm:spPr/>
    </dgm:pt>
    <dgm:pt modelId="{59ECD750-3B0F-4468-9F0B-0BAB4F2E53BA}" type="pres">
      <dgm:prSet presAssocID="{0187ED7D-B1DE-4545-889F-42EF82F4979B}" presName="bgRect" presStyleLbl="bgShp" presStyleIdx="1" presStyleCnt="5"/>
      <dgm:spPr/>
    </dgm:pt>
    <dgm:pt modelId="{6B489ABC-FB85-4721-AEE1-265DFA7C7F72}" type="pres">
      <dgm:prSet presAssocID="{0187ED7D-B1DE-4545-889F-42EF82F4979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iagrama de flujo"/>
        </a:ext>
      </dgm:extLst>
    </dgm:pt>
    <dgm:pt modelId="{A9684248-17B8-4165-9DD1-00C0EA6D319D}" type="pres">
      <dgm:prSet presAssocID="{0187ED7D-B1DE-4545-889F-42EF82F4979B}" presName="spaceRect" presStyleCnt="0"/>
      <dgm:spPr/>
    </dgm:pt>
    <dgm:pt modelId="{DDD08B31-F4E5-460A-8413-784B90A0AD1E}" type="pres">
      <dgm:prSet presAssocID="{0187ED7D-B1DE-4545-889F-42EF82F4979B}" presName="parTx" presStyleLbl="revTx" presStyleIdx="1" presStyleCnt="5">
        <dgm:presLayoutVars>
          <dgm:chMax val="0"/>
          <dgm:chPref val="0"/>
        </dgm:presLayoutVars>
      </dgm:prSet>
      <dgm:spPr/>
    </dgm:pt>
    <dgm:pt modelId="{81DE812D-0077-43C9-AF42-BFF121B47032}" type="pres">
      <dgm:prSet presAssocID="{E9617198-E6E9-411E-8BFF-E9AFBB5B4554}" presName="sibTrans" presStyleCnt="0"/>
      <dgm:spPr/>
    </dgm:pt>
    <dgm:pt modelId="{E98A8368-B525-4D61-8FDA-DE4F22C91860}" type="pres">
      <dgm:prSet presAssocID="{976A34B9-E57F-489C-B4DA-F752C6ADC5B2}" presName="compNode" presStyleCnt="0"/>
      <dgm:spPr/>
    </dgm:pt>
    <dgm:pt modelId="{82FB7E7C-1E0E-4571-AD20-209850AF5B4F}" type="pres">
      <dgm:prSet presAssocID="{976A34B9-E57F-489C-B4DA-F752C6ADC5B2}" presName="bgRect" presStyleLbl="bgShp" presStyleIdx="2" presStyleCnt="5"/>
      <dgm:spPr/>
    </dgm:pt>
    <dgm:pt modelId="{B234BB29-FF77-4DE2-994A-21ED2A3763BE}" type="pres">
      <dgm:prSet presAssocID="{976A34B9-E57F-489C-B4DA-F752C6ADC5B2}"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iploma Roll"/>
        </a:ext>
      </dgm:extLst>
    </dgm:pt>
    <dgm:pt modelId="{22F8312D-C031-4D49-AC8F-D758CCD3C241}" type="pres">
      <dgm:prSet presAssocID="{976A34B9-E57F-489C-B4DA-F752C6ADC5B2}" presName="spaceRect" presStyleCnt="0"/>
      <dgm:spPr/>
    </dgm:pt>
    <dgm:pt modelId="{AFA27D69-B5E1-4F5F-9BCB-AF6C51A16FED}" type="pres">
      <dgm:prSet presAssocID="{976A34B9-E57F-489C-B4DA-F752C6ADC5B2}" presName="parTx" presStyleLbl="revTx" presStyleIdx="2" presStyleCnt="5">
        <dgm:presLayoutVars>
          <dgm:chMax val="0"/>
          <dgm:chPref val="0"/>
        </dgm:presLayoutVars>
      </dgm:prSet>
      <dgm:spPr/>
    </dgm:pt>
    <dgm:pt modelId="{C35972F8-97FD-4CE0-9BB5-3689A90BDF53}" type="pres">
      <dgm:prSet presAssocID="{A3BFF35D-818A-4499-A504-8D4E019D7FDD}" presName="sibTrans" presStyleCnt="0"/>
      <dgm:spPr/>
    </dgm:pt>
    <dgm:pt modelId="{EA72BA0F-AC06-44E3-A06A-14A3E3ECED80}" type="pres">
      <dgm:prSet presAssocID="{CEE6369C-03F0-409D-8F43-B10FE78C6616}" presName="compNode" presStyleCnt="0"/>
      <dgm:spPr/>
    </dgm:pt>
    <dgm:pt modelId="{AE7762F2-F314-48B5-B986-651B8F71712D}" type="pres">
      <dgm:prSet presAssocID="{CEE6369C-03F0-409D-8F43-B10FE78C6616}" presName="bgRect" presStyleLbl="bgShp" presStyleIdx="3" presStyleCnt="5"/>
      <dgm:spPr/>
    </dgm:pt>
    <dgm:pt modelId="{4C7E6942-3E6A-47C8-AD17-CC12EC427B59}" type="pres">
      <dgm:prSet presAssocID="{CEE6369C-03F0-409D-8F43-B10FE78C661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Estadísticas"/>
        </a:ext>
      </dgm:extLst>
    </dgm:pt>
    <dgm:pt modelId="{F20F2A68-E74E-48B9-9CB0-AF61179B4AA6}" type="pres">
      <dgm:prSet presAssocID="{CEE6369C-03F0-409D-8F43-B10FE78C6616}" presName="spaceRect" presStyleCnt="0"/>
      <dgm:spPr/>
    </dgm:pt>
    <dgm:pt modelId="{CA213A24-DEC0-45FD-96B5-A655B9DB34F2}" type="pres">
      <dgm:prSet presAssocID="{CEE6369C-03F0-409D-8F43-B10FE78C6616}" presName="parTx" presStyleLbl="revTx" presStyleIdx="3" presStyleCnt="5">
        <dgm:presLayoutVars>
          <dgm:chMax val="0"/>
          <dgm:chPref val="0"/>
        </dgm:presLayoutVars>
      </dgm:prSet>
      <dgm:spPr/>
    </dgm:pt>
    <dgm:pt modelId="{B5AC2659-8FF7-4762-AB48-1973E8E132F0}" type="pres">
      <dgm:prSet presAssocID="{387EC9DF-9DF9-44E0-B24B-D278A39C8E9F}" presName="sibTrans" presStyleCnt="0"/>
      <dgm:spPr/>
    </dgm:pt>
    <dgm:pt modelId="{E5D4722F-CB3B-4404-8C91-445E8EDD6BE4}" type="pres">
      <dgm:prSet presAssocID="{5C59F81E-86EF-41CE-B521-89B7DCAE50DA}" presName="compNode" presStyleCnt="0"/>
      <dgm:spPr/>
    </dgm:pt>
    <dgm:pt modelId="{098B8136-AD5C-4C91-B1C5-C054F8781831}" type="pres">
      <dgm:prSet presAssocID="{5C59F81E-86EF-41CE-B521-89B7DCAE50DA}" presName="bgRect" presStyleLbl="bgShp" presStyleIdx="4" presStyleCnt="5"/>
      <dgm:spPr/>
    </dgm:pt>
    <dgm:pt modelId="{89F2E257-088C-4C1E-87D9-15D8B61F6192}" type="pres">
      <dgm:prSet presAssocID="{5C59F81E-86EF-41CE-B521-89B7DCAE50D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Arrow Circle"/>
        </a:ext>
      </dgm:extLst>
    </dgm:pt>
    <dgm:pt modelId="{EC2E26B9-E1B4-4895-8B08-32D5333165A3}" type="pres">
      <dgm:prSet presAssocID="{5C59F81E-86EF-41CE-B521-89B7DCAE50DA}" presName="spaceRect" presStyleCnt="0"/>
      <dgm:spPr/>
    </dgm:pt>
    <dgm:pt modelId="{FDCB266E-44C5-4589-96C5-6B6B77097C0A}" type="pres">
      <dgm:prSet presAssocID="{5C59F81E-86EF-41CE-B521-89B7DCAE50DA}" presName="parTx" presStyleLbl="revTx" presStyleIdx="4" presStyleCnt="5">
        <dgm:presLayoutVars>
          <dgm:chMax val="0"/>
          <dgm:chPref val="0"/>
        </dgm:presLayoutVars>
      </dgm:prSet>
      <dgm:spPr/>
    </dgm:pt>
  </dgm:ptLst>
  <dgm:cxnLst>
    <dgm:cxn modelId="{A773270B-4C9A-410C-8751-A93C62682F22}" type="presOf" srcId="{976A34B9-E57F-489C-B4DA-F752C6ADC5B2}" destId="{AFA27D69-B5E1-4F5F-9BCB-AF6C51A16FED}" srcOrd="0" destOrd="0" presId="urn:microsoft.com/office/officeart/2018/2/layout/IconVerticalSolidList"/>
    <dgm:cxn modelId="{47DF890E-2FD7-4F08-B8D2-10DEEFC05743}" type="presOf" srcId="{5C59F81E-86EF-41CE-B521-89B7DCAE50DA}" destId="{FDCB266E-44C5-4589-96C5-6B6B77097C0A}" srcOrd="0" destOrd="0" presId="urn:microsoft.com/office/officeart/2018/2/layout/IconVerticalSolidList"/>
    <dgm:cxn modelId="{C0796818-24EC-44C4-8331-129C2EDD4712}" srcId="{68507356-00F8-4688-98D8-05EF6770500F}" destId="{976A34B9-E57F-489C-B4DA-F752C6ADC5B2}" srcOrd="2" destOrd="0" parTransId="{8411DEB6-DC74-43A3-830B-611DC7C0D7C6}" sibTransId="{A3BFF35D-818A-4499-A504-8D4E019D7FDD}"/>
    <dgm:cxn modelId="{9062C939-8953-435D-BBC4-FC68DE40114C}" type="presOf" srcId="{CEE6369C-03F0-409D-8F43-B10FE78C6616}" destId="{CA213A24-DEC0-45FD-96B5-A655B9DB34F2}" srcOrd="0" destOrd="0" presId="urn:microsoft.com/office/officeart/2018/2/layout/IconVerticalSolidList"/>
    <dgm:cxn modelId="{A73A765C-6FB4-4CB9-A27B-1795AAEE0378}" srcId="{68507356-00F8-4688-98D8-05EF6770500F}" destId="{CEE6369C-03F0-409D-8F43-B10FE78C6616}" srcOrd="3" destOrd="0" parTransId="{3859FBE2-E164-4AA3-AB56-957BC1905783}" sibTransId="{387EC9DF-9DF9-44E0-B24B-D278A39C8E9F}"/>
    <dgm:cxn modelId="{39D68860-2FBE-491D-811A-977025BD7719}" srcId="{68507356-00F8-4688-98D8-05EF6770500F}" destId="{0187ED7D-B1DE-4545-889F-42EF82F4979B}" srcOrd="1" destOrd="0" parTransId="{5AF1823E-2CD6-4162-8A0B-85F841896605}" sibTransId="{E9617198-E6E9-411E-8BFF-E9AFBB5B4554}"/>
    <dgm:cxn modelId="{787ADF48-F651-494A-9D1E-7423021D9C29}" srcId="{68507356-00F8-4688-98D8-05EF6770500F}" destId="{5C59F81E-86EF-41CE-B521-89B7DCAE50DA}" srcOrd="4" destOrd="0" parTransId="{1DB230CF-F071-4510-9FF2-28B4E1F88C7D}" sibTransId="{6D677F58-8DC9-47F1-BAFC-8D689EDB9CFC}"/>
    <dgm:cxn modelId="{C824E394-9B45-47C4-AA48-7F25FBE6ABB5}" srcId="{68507356-00F8-4688-98D8-05EF6770500F}" destId="{3F32957D-1F1E-433B-93FB-573B84B69688}" srcOrd="0" destOrd="0" parTransId="{672783D1-CCAC-4B0B-990D-705EEB39DD60}" sibTransId="{94E890F0-2B2A-4DEE-B349-D7EB17860D11}"/>
    <dgm:cxn modelId="{B22D8F9F-EE1A-4E30-8C4D-AACBC98BD8DE}" type="presOf" srcId="{0187ED7D-B1DE-4545-889F-42EF82F4979B}" destId="{DDD08B31-F4E5-460A-8413-784B90A0AD1E}" srcOrd="0" destOrd="0" presId="urn:microsoft.com/office/officeart/2018/2/layout/IconVerticalSolidList"/>
    <dgm:cxn modelId="{B02629A4-CABD-4F3A-9FAE-FC0A7A7D6349}" type="presOf" srcId="{68507356-00F8-4688-98D8-05EF6770500F}" destId="{7026B46A-27BD-4621-A046-253B60680FC9}" srcOrd="0" destOrd="0" presId="urn:microsoft.com/office/officeart/2018/2/layout/IconVerticalSolidList"/>
    <dgm:cxn modelId="{408BD3FB-094D-486B-81FA-304EB704886E}" type="presOf" srcId="{3F32957D-1F1E-433B-93FB-573B84B69688}" destId="{C3371B50-2228-4200-AF3C-FD0D52794FFB}" srcOrd="0" destOrd="0" presId="urn:microsoft.com/office/officeart/2018/2/layout/IconVerticalSolidList"/>
    <dgm:cxn modelId="{0E87AE6A-655B-4670-8A7C-8AC915CA31B9}" type="presParOf" srcId="{7026B46A-27BD-4621-A046-253B60680FC9}" destId="{E8336714-2D82-44E8-B194-D2D93F91B8F6}" srcOrd="0" destOrd="0" presId="urn:microsoft.com/office/officeart/2018/2/layout/IconVerticalSolidList"/>
    <dgm:cxn modelId="{1B5C3ADF-DA4C-411B-BC1F-2EFAAC6F7CEB}" type="presParOf" srcId="{E8336714-2D82-44E8-B194-D2D93F91B8F6}" destId="{0222294C-628B-4D6E-A3E9-BBB17FED4C77}" srcOrd="0" destOrd="0" presId="urn:microsoft.com/office/officeart/2018/2/layout/IconVerticalSolidList"/>
    <dgm:cxn modelId="{48FACBE1-F8A5-4EFB-913C-983A54BC69C5}" type="presParOf" srcId="{E8336714-2D82-44E8-B194-D2D93F91B8F6}" destId="{24363BB4-ED78-4A6A-AD30-D5424DD96403}" srcOrd="1" destOrd="0" presId="urn:microsoft.com/office/officeart/2018/2/layout/IconVerticalSolidList"/>
    <dgm:cxn modelId="{4519ACEF-F60F-4B0F-9FF6-81D364453033}" type="presParOf" srcId="{E8336714-2D82-44E8-B194-D2D93F91B8F6}" destId="{97C1B7A5-55C2-43DD-AC0D-18D8586B5B30}" srcOrd="2" destOrd="0" presId="urn:microsoft.com/office/officeart/2018/2/layout/IconVerticalSolidList"/>
    <dgm:cxn modelId="{5D93E85B-1BAD-40EF-9BD3-350ED9544CEA}" type="presParOf" srcId="{E8336714-2D82-44E8-B194-D2D93F91B8F6}" destId="{C3371B50-2228-4200-AF3C-FD0D52794FFB}" srcOrd="3" destOrd="0" presId="urn:microsoft.com/office/officeart/2018/2/layout/IconVerticalSolidList"/>
    <dgm:cxn modelId="{734AA9A2-E52C-403D-A44A-D8C7AA0A6EE0}" type="presParOf" srcId="{7026B46A-27BD-4621-A046-253B60680FC9}" destId="{06C42C7B-9E32-4C6C-B765-F226685DD93F}" srcOrd="1" destOrd="0" presId="urn:microsoft.com/office/officeart/2018/2/layout/IconVerticalSolidList"/>
    <dgm:cxn modelId="{0C7F00ED-62CE-4ABE-A710-EBB573919EE9}" type="presParOf" srcId="{7026B46A-27BD-4621-A046-253B60680FC9}" destId="{7C963E12-9695-469A-916F-BF3B700ECC3C}" srcOrd="2" destOrd="0" presId="urn:microsoft.com/office/officeart/2018/2/layout/IconVerticalSolidList"/>
    <dgm:cxn modelId="{631093EC-384C-4147-AF26-9C265078A6A9}" type="presParOf" srcId="{7C963E12-9695-469A-916F-BF3B700ECC3C}" destId="{59ECD750-3B0F-4468-9F0B-0BAB4F2E53BA}" srcOrd="0" destOrd="0" presId="urn:microsoft.com/office/officeart/2018/2/layout/IconVerticalSolidList"/>
    <dgm:cxn modelId="{872D5F89-F693-46FE-8024-403711AB9EEA}" type="presParOf" srcId="{7C963E12-9695-469A-916F-BF3B700ECC3C}" destId="{6B489ABC-FB85-4721-AEE1-265DFA7C7F72}" srcOrd="1" destOrd="0" presId="urn:microsoft.com/office/officeart/2018/2/layout/IconVerticalSolidList"/>
    <dgm:cxn modelId="{9A5C06ED-177A-4AEE-9DA6-A8852436AB98}" type="presParOf" srcId="{7C963E12-9695-469A-916F-BF3B700ECC3C}" destId="{A9684248-17B8-4165-9DD1-00C0EA6D319D}" srcOrd="2" destOrd="0" presId="urn:microsoft.com/office/officeart/2018/2/layout/IconVerticalSolidList"/>
    <dgm:cxn modelId="{70AAE138-A296-4EC5-9272-8F0EC3CB5C5B}" type="presParOf" srcId="{7C963E12-9695-469A-916F-BF3B700ECC3C}" destId="{DDD08B31-F4E5-460A-8413-784B90A0AD1E}" srcOrd="3" destOrd="0" presId="urn:microsoft.com/office/officeart/2018/2/layout/IconVerticalSolidList"/>
    <dgm:cxn modelId="{2A61DB4D-F926-48F7-A22F-E08C53C43A57}" type="presParOf" srcId="{7026B46A-27BD-4621-A046-253B60680FC9}" destId="{81DE812D-0077-43C9-AF42-BFF121B47032}" srcOrd="3" destOrd="0" presId="urn:microsoft.com/office/officeart/2018/2/layout/IconVerticalSolidList"/>
    <dgm:cxn modelId="{4AEB3D11-9A7B-4656-A218-B53039537D2C}" type="presParOf" srcId="{7026B46A-27BD-4621-A046-253B60680FC9}" destId="{E98A8368-B525-4D61-8FDA-DE4F22C91860}" srcOrd="4" destOrd="0" presId="urn:microsoft.com/office/officeart/2018/2/layout/IconVerticalSolidList"/>
    <dgm:cxn modelId="{B0C7CA9E-56A5-407C-9171-02109D2049B4}" type="presParOf" srcId="{E98A8368-B525-4D61-8FDA-DE4F22C91860}" destId="{82FB7E7C-1E0E-4571-AD20-209850AF5B4F}" srcOrd="0" destOrd="0" presId="urn:microsoft.com/office/officeart/2018/2/layout/IconVerticalSolidList"/>
    <dgm:cxn modelId="{DBB6D3AC-4354-49C5-8968-22FC73B1B5DA}" type="presParOf" srcId="{E98A8368-B525-4D61-8FDA-DE4F22C91860}" destId="{B234BB29-FF77-4DE2-994A-21ED2A3763BE}" srcOrd="1" destOrd="0" presId="urn:microsoft.com/office/officeart/2018/2/layout/IconVerticalSolidList"/>
    <dgm:cxn modelId="{81FCDED4-EAE4-4406-A519-17F1C2B00B16}" type="presParOf" srcId="{E98A8368-B525-4D61-8FDA-DE4F22C91860}" destId="{22F8312D-C031-4D49-AC8F-D758CCD3C241}" srcOrd="2" destOrd="0" presId="urn:microsoft.com/office/officeart/2018/2/layout/IconVerticalSolidList"/>
    <dgm:cxn modelId="{08522223-B2A4-46F3-85DB-438237BC3FC5}" type="presParOf" srcId="{E98A8368-B525-4D61-8FDA-DE4F22C91860}" destId="{AFA27D69-B5E1-4F5F-9BCB-AF6C51A16FED}" srcOrd="3" destOrd="0" presId="urn:microsoft.com/office/officeart/2018/2/layout/IconVerticalSolidList"/>
    <dgm:cxn modelId="{B32BFE51-5751-434F-8A0C-DFCE53DDFF7D}" type="presParOf" srcId="{7026B46A-27BD-4621-A046-253B60680FC9}" destId="{C35972F8-97FD-4CE0-9BB5-3689A90BDF53}" srcOrd="5" destOrd="0" presId="urn:microsoft.com/office/officeart/2018/2/layout/IconVerticalSolidList"/>
    <dgm:cxn modelId="{517B35E4-A8F9-4522-AFD0-768EE138B280}" type="presParOf" srcId="{7026B46A-27BD-4621-A046-253B60680FC9}" destId="{EA72BA0F-AC06-44E3-A06A-14A3E3ECED80}" srcOrd="6" destOrd="0" presId="urn:microsoft.com/office/officeart/2018/2/layout/IconVerticalSolidList"/>
    <dgm:cxn modelId="{A679E791-0F63-40BF-AEBB-36580474976E}" type="presParOf" srcId="{EA72BA0F-AC06-44E3-A06A-14A3E3ECED80}" destId="{AE7762F2-F314-48B5-B986-651B8F71712D}" srcOrd="0" destOrd="0" presId="urn:microsoft.com/office/officeart/2018/2/layout/IconVerticalSolidList"/>
    <dgm:cxn modelId="{BCA1EA1F-E696-4BB9-BE57-A2832ED99FF8}" type="presParOf" srcId="{EA72BA0F-AC06-44E3-A06A-14A3E3ECED80}" destId="{4C7E6942-3E6A-47C8-AD17-CC12EC427B59}" srcOrd="1" destOrd="0" presId="urn:microsoft.com/office/officeart/2018/2/layout/IconVerticalSolidList"/>
    <dgm:cxn modelId="{B64693EA-BFEF-437E-BDE7-5B124BCC1477}" type="presParOf" srcId="{EA72BA0F-AC06-44E3-A06A-14A3E3ECED80}" destId="{F20F2A68-E74E-48B9-9CB0-AF61179B4AA6}" srcOrd="2" destOrd="0" presId="urn:microsoft.com/office/officeart/2018/2/layout/IconVerticalSolidList"/>
    <dgm:cxn modelId="{4A38D98A-40A0-4DD4-9C35-1F080CAC627A}" type="presParOf" srcId="{EA72BA0F-AC06-44E3-A06A-14A3E3ECED80}" destId="{CA213A24-DEC0-45FD-96B5-A655B9DB34F2}" srcOrd="3" destOrd="0" presId="urn:microsoft.com/office/officeart/2018/2/layout/IconVerticalSolidList"/>
    <dgm:cxn modelId="{FCB62349-51CE-45E7-B084-13A506390547}" type="presParOf" srcId="{7026B46A-27BD-4621-A046-253B60680FC9}" destId="{B5AC2659-8FF7-4762-AB48-1973E8E132F0}" srcOrd="7" destOrd="0" presId="urn:microsoft.com/office/officeart/2018/2/layout/IconVerticalSolidList"/>
    <dgm:cxn modelId="{655FD019-235C-47AA-B3D7-54A73AB7A90E}" type="presParOf" srcId="{7026B46A-27BD-4621-A046-253B60680FC9}" destId="{E5D4722F-CB3B-4404-8C91-445E8EDD6BE4}" srcOrd="8" destOrd="0" presId="urn:microsoft.com/office/officeart/2018/2/layout/IconVerticalSolidList"/>
    <dgm:cxn modelId="{9C4F0286-26EF-4C84-9B71-35398E354EE7}" type="presParOf" srcId="{E5D4722F-CB3B-4404-8C91-445E8EDD6BE4}" destId="{098B8136-AD5C-4C91-B1C5-C054F8781831}" srcOrd="0" destOrd="0" presId="urn:microsoft.com/office/officeart/2018/2/layout/IconVerticalSolidList"/>
    <dgm:cxn modelId="{CA06B26F-E3E0-4137-93A2-A8FC33E20783}" type="presParOf" srcId="{E5D4722F-CB3B-4404-8C91-445E8EDD6BE4}" destId="{89F2E257-088C-4C1E-87D9-15D8B61F6192}" srcOrd="1" destOrd="0" presId="urn:microsoft.com/office/officeart/2018/2/layout/IconVerticalSolidList"/>
    <dgm:cxn modelId="{567DC412-CD25-4F2D-92FC-9A5E12F4B46A}" type="presParOf" srcId="{E5D4722F-CB3B-4404-8C91-445E8EDD6BE4}" destId="{EC2E26B9-E1B4-4895-8B08-32D5333165A3}" srcOrd="2" destOrd="0" presId="urn:microsoft.com/office/officeart/2018/2/layout/IconVerticalSolidList"/>
    <dgm:cxn modelId="{22240EDD-9A3C-4B2B-8D9D-F5F68D5AFF53}" type="presParOf" srcId="{E5D4722F-CB3B-4404-8C91-445E8EDD6BE4}" destId="{FDCB266E-44C5-4589-96C5-6B6B77097C0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5410894-C811-4F4A-B3B6-E64F92C4645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9ADA3EC-4738-436F-95B3-AC7BF84FF038}">
      <dgm:prSet/>
      <dgm:spPr/>
      <dgm:t>
        <a:bodyPr/>
        <a:lstStyle/>
        <a:p>
          <a:pPr>
            <a:lnSpc>
              <a:spcPct val="100000"/>
            </a:lnSpc>
          </a:pPr>
          <a:r>
            <a:rPr lang="es-CL" b="0" i="0" baseline="0"/>
            <a:t>Existe una relación compleja entre las respuestas fisiológicas al estrés y el rendimiento académico. </a:t>
          </a:r>
          <a:endParaRPr lang="en-US"/>
        </a:p>
      </dgm:t>
    </dgm:pt>
    <dgm:pt modelId="{EE91887E-5157-4AF0-9915-7E871E82CF82}" type="parTrans" cxnId="{3AEFB9F1-2C38-46B7-92C4-67DAE39A5486}">
      <dgm:prSet/>
      <dgm:spPr/>
      <dgm:t>
        <a:bodyPr/>
        <a:lstStyle/>
        <a:p>
          <a:endParaRPr lang="en-US"/>
        </a:p>
      </dgm:t>
    </dgm:pt>
    <dgm:pt modelId="{35F536BB-20CD-48FB-A0B8-2D6534A12D19}" type="sibTrans" cxnId="{3AEFB9F1-2C38-46B7-92C4-67DAE39A5486}">
      <dgm:prSet/>
      <dgm:spPr/>
      <dgm:t>
        <a:bodyPr/>
        <a:lstStyle/>
        <a:p>
          <a:endParaRPr lang="en-US"/>
        </a:p>
      </dgm:t>
    </dgm:pt>
    <dgm:pt modelId="{03A5E61D-D1CE-44C2-A8C3-BEA8DCB52598}">
      <dgm:prSet/>
      <dgm:spPr/>
      <dgm:t>
        <a:bodyPr/>
        <a:lstStyle/>
        <a:p>
          <a:pPr>
            <a:lnSpc>
              <a:spcPct val="100000"/>
            </a:lnSpc>
          </a:pPr>
          <a:r>
            <a:rPr lang="es-CL" b="0" i="0" baseline="0"/>
            <a:t>Los modelos de aprendizaje automático pueden ser utilizados para predecir el rendimiento académico, pero se necesita mejorar su precisión. </a:t>
          </a:r>
          <a:endParaRPr lang="en-US"/>
        </a:p>
      </dgm:t>
    </dgm:pt>
    <dgm:pt modelId="{6F157E15-38C7-4EF4-8045-065560C4DD59}" type="parTrans" cxnId="{852EB463-0569-4670-AF61-81E341478266}">
      <dgm:prSet/>
      <dgm:spPr/>
      <dgm:t>
        <a:bodyPr/>
        <a:lstStyle/>
        <a:p>
          <a:endParaRPr lang="en-US"/>
        </a:p>
      </dgm:t>
    </dgm:pt>
    <dgm:pt modelId="{B5D977C3-D83D-400A-A31A-49B31801524D}" type="sibTrans" cxnId="{852EB463-0569-4670-AF61-81E341478266}">
      <dgm:prSet/>
      <dgm:spPr/>
      <dgm:t>
        <a:bodyPr/>
        <a:lstStyle/>
        <a:p>
          <a:endParaRPr lang="en-US"/>
        </a:p>
      </dgm:t>
    </dgm:pt>
    <dgm:pt modelId="{649CDF94-52A6-4EA8-9DBC-BA706A503EDD}">
      <dgm:prSet/>
      <dgm:spPr/>
      <dgm:t>
        <a:bodyPr/>
        <a:lstStyle/>
        <a:p>
          <a:pPr>
            <a:lnSpc>
              <a:spcPct val="100000"/>
            </a:lnSpc>
          </a:pPr>
          <a:r>
            <a:rPr lang="es-CL" b="0" i="0" baseline="0"/>
            <a:t>La variabilidad individual en las respuestas al estrés es un factor importante a considerar. </a:t>
          </a:r>
          <a:endParaRPr lang="en-US"/>
        </a:p>
      </dgm:t>
    </dgm:pt>
    <dgm:pt modelId="{2E3599EA-A3FE-4475-BA85-BA3311DBBD67}" type="parTrans" cxnId="{EFAF1A2B-BD78-4DCF-B938-140E070863F2}">
      <dgm:prSet/>
      <dgm:spPr/>
      <dgm:t>
        <a:bodyPr/>
        <a:lstStyle/>
        <a:p>
          <a:endParaRPr lang="en-US"/>
        </a:p>
      </dgm:t>
    </dgm:pt>
    <dgm:pt modelId="{86D5B7FE-C259-4804-A53C-C80D2A901FA7}" type="sibTrans" cxnId="{EFAF1A2B-BD78-4DCF-B938-140E070863F2}">
      <dgm:prSet/>
      <dgm:spPr/>
      <dgm:t>
        <a:bodyPr/>
        <a:lstStyle/>
        <a:p>
          <a:endParaRPr lang="en-US"/>
        </a:p>
      </dgm:t>
    </dgm:pt>
    <dgm:pt modelId="{B94AD559-B1AA-4080-B767-7607D9E9F379}" type="pres">
      <dgm:prSet presAssocID="{75410894-C811-4F4A-B3B6-E64F92C4645E}" presName="root" presStyleCnt="0">
        <dgm:presLayoutVars>
          <dgm:dir/>
          <dgm:resizeHandles val="exact"/>
        </dgm:presLayoutVars>
      </dgm:prSet>
      <dgm:spPr/>
    </dgm:pt>
    <dgm:pt modelId="{8F770284-BB47-4462-B54D-EC05158E1DED}" type="pres">
      <dgm:prSet presAssocID="{C9ADA3EC-4738-436F-95B3-AC7BF84FF038}" presName="compNode" presStyleCnt="0"/>
      <dgm:spPr/>
    </dgm:pt>
    <dgm:pt modelId="{7F068698-4AFD-4733-8FFC-42C8133FF433}" type="pres">
      <dgm:prSet presAssocID="{C9ADA3EC-4738-436F-95B3-AC7BF84FF038}" presName="bgRect" presStyleLbl="bgShp" presStyleIdx="0" presStyleCnt="3"/>
      <dgm:spPr/>
    </dgm:pt>
    <dgm:pt modelId="{10E91DB4-6CD3-4CBA-8D31-E5619BACB8D1}" type="pres">
      <dgm:prSet presAssocID="{C9ADA3EC-4738-436F-95B3-AC7BF84FF03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eguntas"/>
        </a:ext>
      </dgm:extLst>
    </dgm:pt>
    <dgm:pt modelId="{501921CA-0F17-491A-9E87-A3E395D16CE0}" type="pres">
      <dgm:prSet presAssocID="{C9ADA3EC-4738-436F-95B3-AC7BF84FF038}" presName="spaceRect" presStyleCnt="0"/>
      <dgm:spPr/>
    </dgm:pt>
    <dgm:pt modelId="{3227EF43-8B04-47B7-9382-C75621E79E4B}" type="pres">
      <dgm:prSet presAssocID="{C9ADA3EC-4738-436F-95B3-AC7BF84FF038}" presName="parTx" presStyleLbl="revTx" presStyleIdx="0" presStyleCnt="3">
        <dgm:presLayoutVars>
          <dgm:chMax val="0"/>
          <dgm:chPref val="0"/>
        </dgm:presLayoutVars>
      </dgm:prSet>
      <dgm:spPr/>
    </dgm:pt>
    <dgm:pt modelId="{20CB77B2-6402-477F-A9FF-FBFF9AC7CBC6}" type="pres">
      <dgm:prSet presAssocID="{35F536BB-20CD-48FB-A0B8-2D6534A12D19}" presName="sibTrans" presStyleCnt="0"/>
      <dgm:spPr/>
    </dgm:pt>
    <dgm:pt modelId="{47F49C0A-33EF-44E3-AEDA-A6160773DACB}" type="pres">
      <dgm:prSet presAssocID="{03A5E61D-D1CE-44C2-A8C3-BEA8DCB52598}" presName="compNode" presStyleCnt="0"/>
      <dgm:spPr/>
    </dgm:pt>
    <dgm:pt modelId="{F5AF8301-B837-45E9-AACC-DE11F2500A3D}" type="pres">
      <dgm:prSet presAssocID="{03A5E61D-D1CE-44C2-A8C3-BEA8DCB52598}" presName="bgRect" presStyleLbl="bgShp" presStyleIdx="1" presStyleCnt="3"/>
      <dgm:spPr/>
    </dgm:pt>
    <dgm:pt modelId="{E9E61442-5C31-4744-84E4-11591C6BFE45}" type="pres">
      <dgm:prSet presAssocID="{03A5E61D-D1CE-44C2-A8C3-BEA8DCB5259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772DFBB0-281E-41C8-8B06-DB7E3F5F124D}" type="pres">
      <dgm:prSet presAssocID="{03A5E61D-D1CE-44C2-A8C3-BEA8DCB52598}" presName="spaceRect" presStyleCnt="0"/>
      <dgm:spPr/>
    </dgm:pt>
    <dgm:pt modelId="{8A15EEEA-C87B-45E6-960A-2D2189A2ED1F}" type="pres">
      <dgm:prSet presAssocID="{03A5E61D-D1CE-44C2-A8C3-BEA8DCB52598}" presName="parTx" presStyleLbl="revTx" presStyleIdx="1" presStyleCnt="3">
        <dgm:presLayoutVars>
          <dgm:chMax val="0"/>
          <dgm:chPref val="0"/>
        </dgm:presLayoutVars>
      </dgm:prSet>
      <dgm:spPr/>
    </dgm:pt>
    <dgm:pt modelId="{D3239384-6C90-4CE1-A883-86E1E8BE2F1E}" type="pres">
      <dgm:prSet presAssocID="{B5D977C3-D83D-400A-A31A-49B31801524D}" presName="sibTrans" presStyleCnt="0"/>
      <dgm:spPr/>
    </dgm:pt>
    <dgm:pt modelId="{75D4A306-784B-4CF2-B1EB-F9F472C7BD58}" type="pres">
      <dgm:prSet presAssocID="{649CDF94-52A6-4EA8-9DBC-BA706A503EDD}" presName="compNode" presStyleCnt="0"/>
      <dgm:spPr/>
    </dgm:pt>
    <dgm:pt modelId="{96FA67E4-896A-40BD-B58D-951C0E25CC7C}" type="pres">
      <dgm:prSet presAssocID="{649CDF94-52A6-4EA8-9DBC-BA706A503EDD}" presName="bgRect" presStyleLbl="bgShp" presStyleIdx="2" presStyleCnt="3"/>
      <dgm:spPr/>
    </dgm:pt>
    <dgm:pt modelId="{DD993A13-A64C-45A4-A2F2-25B44808B7DE}" type="pres">
      <dgm:prSet presAssocID="{649CDF94-52A6-4EA8-9DBC-BA706A503ED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rupo"/>
        </a:ext>
      </dgm:extLst>
    </dgm:pt>
    <dgm:pt modelId="{31B95014-143B-4418-8B46-C192EE9B2675}" type="pres">
      <dgm:prSet presAssocID="{649CDF94-52A6-4EA8-9DBC-BA706A503EDD}" presName="spaceRect" presStyleCnt="0"/>
      <dgm:spPr/>
    </dgm:pt>
    <dgm:pt modelId="{58D64151-F1D4-4C61-881D-6A6F56966237}" type="pres">
      <dgm:prSet presAssocID="{649CDF94-52A6-4EA8-9DBC-BA706A503EDD}" presName="parTx" presStyleLbl="revTx" presStyleIdx="2" presStyleCnt="3">
        <dgm:presLayoutVars>
          <dgm:chMax val="0"/>
          <dgm:chPref val="0"/>
        </dgm:presLayoutVars>
      </dgm:prSet>
      <dgm:spPr/>
    </dgm:pt>
  </dgm:ptLst>
  <dgm:cxnLst>
    <dgm:cxn modelId="{2578082B-BDE8-4284-B22F-0E9E86923C5F}" type="presOf" srcId="{75410894-C811-4F4A-B3B6-E64F92C4645E}" destId="{B94AD559-B1AA-4080-B767-7607D9E9F379}" srcOrd="0" destOrd="0" presId="urn:microsoft.com/office/officeart/2018/2/layout/IconVerticalSolidList"/>
    <dgm:cxn modelId="{EFAF1A2B-BD78-4DCF-B938-140E070863F2}" srcId="{75410894-C811-4F4A-B3B6-E64F92C4645E}" destId="{649CDF94-52A6-4EA8-9DBC-BA706A503EDD}" srcOrd="2" destOrd="0" parTransId="{2E3599EA-A3FE-4475-BA85-BA3311DBBD67}" sibTransId="{86D5B7FE-C259-4804-A53C-C80D2A901FA7}"/>
    <dgm:cxn modelId="{852EB463-0569-4670-AF61-81E341478266}" srcId="{75410894-C811-4F4A-B3B6-E64F92C4645E}" destId="{03A5E61D-D1CE-44C2-A8C3-BEA8DCB52598}" srcOrd="1" destOrd="0" parTransId="{6F157E15-38C7-4EF4-8045-065560C4DD59}" sibTransId="{B5D977C3-D83D-400A-A31A-49B31801524D}"/>
    <dgm:cxn modelId="{394E3769-0094-401C-B1A3-103F3C7481DE}" type="presOf" srcId="{03A5E61D-D1CE-44C2-A8C3-BEA8DCB52598}" destId="{8A15EEEA-C87B-45E6-960A-2D2189A2ED1F}" srcOrd="0" destOrd="0" presId="urn:microsoft.com/office/officeart/2018/2/layout/IconVerticalSolidList"/>
    <dgm:cxn modelId="{72BE97AE-4BC7-4E8E-9691-00B0564E2B71}" type="presOf" srcId="{649CDF94-52A6-4EA8-9DBC-BA706A503EDD}" destId="{58D64151-F1D4-4C61-881D-6A6F56966237}" srcOrd="0" destOrd="0" presId="urn:microsoft.com/office/officeart/2018/2/layout/IconVerticalSolidList"/>
    <dgm:cxn modelId="{536FCEDF-CCA6-4272-97C0-66E677F4EA92}" type="presOf" srcId="{C9ADA3EC-4738-436F-95B3-AC7BF84FF038}" destId="{3227EF43-8B04-47B7-9382-C75621E79E4B}" srcOrd="0" destOrd="0" presId="urn:microsoft.com/office/officeart/2018/2/layout/IconVerticalSolidList"/>
    <dgm:cxn modelId="{3AEFB9F1-2C38-46B7-92C4-67DAE39A5486}" srcId="{75410894-C811-4F4A-B3B6-E64F92C4645E}" destId="{C9ADA3EC-4738-436F-95B3-AC7BF84FF038}" srcOrd="0" destOrd="0" parTransId="{EE91887E-5157-4AF0-9915-7E871E82CF82}" sibTransId="{35F536BB-20CD-48FB-A0B8-2D6534A12D19}"/>
    <dgm:cxn modelId="{2A6A642E-B7A8-4672-85AC-29228C00DF38}" type="presParOf" srcId="{B94AD559-B1AA-4080-B767-7607D9E9F379}" destId="{8F770284-BB47-4462-B54D-EC05158E1DED}" srcOrd="0" destOrd="0" presId="urn:microsoft.com/office/officeart/2018/2/layout/IconVerticalSolidList"/>
    <dgm:cxn modelId="{3A48C725-DB03-4497-A449-304F6F2C2FB3}" type="presParOf" srcId="{8F770284-BB47-4462-B54D-EC05158E1DED}" destId="{7F068698-4AFD-4733-8FFC-42C8133FF433}" srcOrd="0" destOrd="0" presId="urn:microsoft.com/office/officeart/2018/2/layout/IconVerticalSolidList"/>
    <dgm:cxn modelId="{393D6648-8951-4192-B591-9AF699BCB4E6}" type="presParOf" srcId="{8F770284-BB47-4462-B54D-EC05158E1DED}" destId="{10E91DB4-6CD3-4CBA-8D31-E5619BACB8D1}" srcOrd="1" destOrd="0" presId="urn:microsoft.com/office/officeart/2018/2/layout/IconVerticalSolidList"/>
    <dgm:cxn modelId="{F344AAEE-3D68-4CE0-852F-A764E495EBD9}" type="presParOf" srcId="{8F770284-BB47-4462-B54D-EC05158E1DED}" destId="{501921CA-0F17-491A-9E87-A3E395D16CE0}" srcOrd="2" destOrd="0" presId="urn:microsoft.com/office/officeart/2018/2/layout/IconVerticalSolidList"/>
    <dgm:cxn modelId="{A654A481-18AF-4934-BD09-E088E8DCBAAA}" type="presParOf" srcId="{8F770284-BB47-4462-B54D-EC05158E1DED}" destId="{3227EF43-8B04-47B7-9382-C75621E79E4B}" srcOrd="3" destOrd="0" presId="urn:microsoft.com/office/officeart/2018/2/layout/IconVerticalSolidList"/>
    <dgm:cxn modelId="{71AA1579-E4CD-4D7C-9268-AF7C6A377090}" type="presParOf" srcId="{B94AD559-B1AA-4080-B767-7607D9E9F379}" destId="{20CB77B2-6402-477F-A9FF-FBFF9AC7CBC6}" srcOrd="1" destOrd="0" presId="urn:microsoft.com/office/officeart/2018/2/layout/IconVerticalSolidList"/>
    <dgm:cxn modelId="{1E738948-9859-421A-8153-6FA69981C10D}" type="presParOf" srcId="{B94AD559-B1AA-4080-B767-7607D9E9F379}" destId="{47F49C0A-33EF-44E3-AEDA-A6160773DACB}" srcOrd="2" destOrd="0" presId="urn:microsoft.com/office/officeart/2018/2/layout/IconVerticalSolidList"/>
    <dgm:cxn modelId="{AF727F62-EE3F-4635-88E7-B79AE430C8A8}" type="presParOf" srcId="{47F49C0A-33EF-44E3-AEDA-A6160773DACB}" destId="{F5AF8301-B837-45E9-AACC-DE11F2500A3D}" srcOrd="0" destOrd="0" presId="urn:microsoft.com/office/officeart/2018/2/layout/IconVerticalSolidList"/>
    <dgm:cxn modelId="{CFAC7AB6-8D78-40AB-8424-2FA5316B9BB7}" type="presParOf" srcId="{47F49C0A-33EF-44E3-AEDA-A6160773DACB}" destId="{E9E61442-5C31-4744-84E4-11591C6BFE45}" srcOrd="1" destOrd="0" presId="urn:microsoft.com/office/officeart/2018/2/layout/IconVerticalSolidList"/>
    <dgm:cxn modelId="{31B744EC-EAF6-4686-8ED3-AA4F1CDBC5C3}" type="presParOf" srcId="{47F49C0A-33EF-44E3-AEDA-A6160773DACB}" destId="{772DFBB0-281E-41C8-8B06-DB7E3F5F124D}" srcOrd="2" destOrd="0" presId="urn:microsoft.com/office/officeart/2018/2/layout/IconVerticalSolidList"/>
    <dgm:cxn modelId="{C07AB0C4-4664-4815-80E7-8F8A7FF69A17}" type="presParOf" srcId="{47F49C0A-33EF-44E3-AEDA-A6160773DACB}" destId="{8A15EEEA-C87B-45E6-960A-2D2189A2ED1F}" srcOrd="3" destOrd="0" presId="urn:microsoft.com/office/officeart/2018/2/layout/IconVerticalSolidList"/>
    <dgm:cxn modelId="{1753B1C7-43FF-42A6-BD00-FDF8CA6A80D3}" type="presParOf" srcId="{B94AD559-B1AA-4080-B767-7607D9E9F379}" destId="{D3239384-6C90-4CE1-A883-86E1E8BE2F1E}" srcOrd="3" destOrd="0" presId="urn:microsoft.com/office/officeart/2018/2/layout/IconVerticalSolidList"/>
    <dgm:cxn modelId="{ACE29770-B5B0-4251-8F2B-D32929539C96}" type="presParOf" srcId="{B94AD559-B1AA-4080-B767-7607D9E9F379}" destId="{75D4A306-784B-4CF2-B1EB-F9F472C7BD58}" srcOrd="4" destOrd="0" presId="urn:microsoft.com/office/officeart/2018/2/layout/IconVerticalSolidList"/>
    <dgm:cxn modelId="{061D4578-CC07-4877-8B9F-4D5AFDB789F1}" type="presParOf" srcId="{75D4A306-784B-4CF2-B1EB-F9F472C7BD58}" destId="{96FA67E4-896A-40BD-B58D-951C0E25CC7C}" srcOrd="0" destOrd="0" presId="urn:microsoft.com/office/officeart/2018/2/layout/IconVerticalSolidList"/>
    <dgm:cxn modelId="{DCD124C0-EDA8-4DAB-8082-3F8D7C3E27C4}" type="presParOf" srcId="{75D4A306-784B-4CF2-B1EB-F9F472C7BD58}" destId="{DD993A13-A64C-45A4-A2F2-25B44808B7DE}" srcOrd="1" destOrd="0" presId="urn:microsoft.com/office/officeart/2018/2/layout/IconVerticalSolidList"/>
    <dgm:cxn modelId="{EA46741E-E31D-4A4C-ABB6-01B905845EEC}" type="presParOf" srcId="{75D4A306-784B-4CF2-B1EB-F9F472C7BD58}" destId="{31B95014-143B-4418-8B46-C192EE9B2675}" srcOrd="2" destOrd="0" presId="urn:microsoft.com/office/officeart/2018/2/layout/IconVerticalSolidList"/>
    <dgm:cxn modelId="{D886FA85-ECD0-4287-B8C3-FF6F61241C49}" type="presParOf" srcId="{75D4A306-784B-4CF2-B1EB-F9F472C7BD58}" destId="{58D64151-F1D4-4C61-881D-6A6F5696623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0FFD8EF-E8FA-49F9-A878-C64BFF40404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7372B22-271B-4B6C-BD27-58842E8E786D}">
      <dgm:prSet/>
      <dgm:spPr/>
      <dgm:t>
        <a:bodyPr/>
        <a:lstStyle/>
        <a:p>
          <a:pPr>
            <a:lnSpc>
              <a:spcPct val="100000"/>
            </a:lnSpc>
          </a:pPr>
          <a:r>
            <a:rPr lang="es-CL" b="0" i="0" baseline="0"/>
            <a:t>Utilizar un conjunto de datos más amplio y diverso. </a:t>
          </a:r>
          <a:endParaRPr lang="en-US"/>
        </a:p>
      </dgm:t>
    </dgm:pt>
    <dgm:pt modelId="{FF342371-9F82-49F8-891E-6842A2807CA3}" type="parTrans" cxnId="{E9B03087-F59A-4282-95C8-2F235A28E32D}">
      <dgm:prSet/>
      <dgm:spPr/>
      <dgm:t>
        <a:bodyPr/>
        <a:lstStyle/>
        <a:p>
          <a:endParaRPr lang="en-US"/>
        </a:p>
      </dgm:t>
    </dgm:pt>
    <dgm:pt modelId="{5A6C4FFE-A5A0-425B-89FF-53FCA5425C18}" type="sibTrans" cxnId="{E9B03087-F59A-4282-95C8-2F235A28E32D}">
      <dgm:prSet/>
      <dgm:spPr/>
      <dgm:t>
        <a:bodyPr/>
        <a:lstStyle/>
        <a:p>
          <a:endParaRPr lang="en-US"/>
        </a:p>
      </dgm:t>
    </dgm:pt>
    <dgm:pt modelId="{2E15E681-2DBC-419F-B220-A6EC84AE850E}">
      <dgm:prSet/>
      <dgm:spPr/>
      <dgm:t>
        <a:bodyPr/>
        <a:lstStyle/>
        <a:p>
          <a:pPr>
            <a:lnSpc>
              <a:spcPct val="100000"/>
            </a:lnSpc>
          </a:pPr>
          <a:r>
            <a:rPr lang="es-CL" b="0" i="0" baseline="0"/>
            <a:t>Incluir otras variables relevantes que influyen en el rendimiento académico. </a:t>
          </a:r>
          <a:endParaRPr lang="en-US"/>
        </a:p>
      </dgm:t>
    </dgm:pt>
    <dgm:pt modelId="{22C190CA-DC6D-46AF-BF09-7A7505151FE6}" type="parTrans" cxnId="{FB553F10-1EA2-4396-BADC-26F9B29C97BF}">
      <dgm:prSet/>
      <dgm:spPr/>
      <dgm:t>
        <a:bodyPr/>
        <a:lstStyle/>
        <a:p>
          <a:endParaRPr lang="en-US"/>
        </a:p>
      </dgm:t>
    </dgm:pt>
    <dgm:pt modelId="{41E1D70C-451B-41DC-9FC4-7FCB875F0B42}" type="sibTrans" cxnId="{FB553F10-1EA2-4396-BADC-26F9B29C97BF}">
      <dgm:prSet/>
      <dgm:spPr/>
      <dgm:t>
        <a:bodyPr/>
        <a:lstStyle/>
        <a:p>
          <a:endParaRPr lang="en-US"/>
        </a:p>
      </dgm:t>
    </dgm:pt>
    <dgm:pt modelId="{40AA5103-BF9E-4667-A7BE-82AFADC8C806}">
      <dgm:prSet/>
      <dgm:spPr/>
      <dgm:t>
        <a:bodyPr/>
        <a:lstStyle/>
        <a:p>
          <a:pPr>
            <a:lnSpc>
              <a:spcPct val="100000"/>
            </a:lnSpc>
          </a:pPr>
          <a:r>
            <a:rPr lang="es-CL" b="0" i="0" baseline="0"/>
            <a:t>Explorar modelos de aprendizaje automático más complejos. </a:t>
          </a:r>
          <a:endParaRPr lang="en-US"/>
        </a:p>
      </dgm:t>
    </dgm:pt>
    <dgm:pt modelId="{1D45F18A-05A4-4989-B019-698D7DC357E9}" type="parTrans" cxnId="{CBC4C68B-4956-4804-BA38-DAE95D4133C9}">
      <dgm:prSet/>
      <dgm:spPr/>
      <dgm:t>
        <a:bodyPr/>
        <a:lstStyle/>
        <a:p>
          <a:endParaRPr lang="en-US"/>
        </a:p>
      </dgm:t>
    </dgm:pt>
    <dgm:pt modelId="{E854BB44-F673-42F3-8661-6738E4448216}" type="sibTrans" cxnId="{CBC4C68B-4956-4804-BA38-DAE95D4133C9}">
      <dgm:prSet/>
      <dgm:spPr/>
      <dgm:t>
        <a:bodyPr/>
        <a:lstStyle/>
        <a:p>
          <a:endParaRPr lang="en-US"/>
        </a:p>
      </dgm:t>
    </dgm:pt>
    <dgm:pt modelId="{DE958865-6BBF-43F4-8E4E-17C7A1838C36}">
      <dgm:prSet/>
      <dgm:spPr/>
      <dgm:t>
        <a:bodyPr/>
        <a:lstStyle/>
        <a:p>
          <a:pPr>
            <a:lnSpc>
              <a:spcPct val="100000"/>
            </a:lnSpc>
          </a:pPr>
          <a:r>
            <a:rPr lang="es-CL" b="0" i="0" baseline="0"/>
            <a:t>Investigar la efectividad de intervenciones personalizadas para el manejo del estrés. </a:t>
          </a:r>
          <a:endParaRPr lang="en-US"/>
        </a:p>
      </dgm:t>
    </dgm:pt>
    <dgm:pt modelId="{1C03675E-015C-4518-84EE-A4737E8EA924}" type="parTrans" cxnId="{9CE79849-7462-4C94-86B6-465C23894E65}">
      <dgm:prSet/>
      <dgm:spPr/>
      <dgm:t>
        <a:bodyPr/>
        <a:lstStyle/>
        <a:p>
          <a:endParaRPr lang="en-US"/>
        </a:p>
      </dgm:t>
    </dgm:pt>
    <dgm:pt modelId="{04D69596-6CAD-4BEC-B1D0-FFA3A1F24BA6}" type="sibTrans" cxnId="{9CE79849-7462-4C94-86B6-465C23894E65}">
      <dgm:prSet/>
      <dgm:spPr/>
      <dgm:t>
        <a:bodyPr/>
        <a:lstStyle/>
        <a:p>
          <a:endParaRPr lang="en-US"/>
        </a:p>
      </dgm:t>
    </dgm:pt>
    <dgm:pt modelId="{643B9077-66E8-4D38-AFF5-E5E92AD9D959}">
      <dgm:prSet/>
      <dgm:spPr/>
      <dgm:t>
        <a:bodyPr/>
        <a:lstStyle/>
        <a:p>
          <a:pPr>
            <a:lnSpc>
              <a:spcPct val="100000"/>
            </a:lnSpc>
          </a:pPr>
          <a:r>
            <a:rPr lang="es-CL" b="0" i="0" baseline="0"/>
            <a:t>Extender la metodología a otros contextos donde el estrés juega un papel importante. </a:t>
          </a:r>
          <a:endParaRPr lang="en-US"/>
        </a:p>
      </dgm:t>
    </dgm:pt>
    <dgm:pt modelId="{8D3B83F0-6D34-46EC-8D9D-16D636597832}" type="parTrans" cxnId="{FA0E3F50-30C1-4ECA-B4FC-020AACC25B57}">
      <dgm:prSet/>
      <dgm:spPr/>
      <dgm:t>
        <a:bodyPr/>
        <a:lstStyle/>
        <a:p>
          <a:endParaRPr lang="en-US"/>
        </a:p>
      </dgm:t>
    </dgm:pt>
    <dgm:pt modelId="{66E0A0B9-C36E-4A2A-A319-7B38118B70D8}" type="sibTrans" cxnId="{FA0E3F50-30C1-4ECA-B4FC-020AACC25B57}">
      <dgm:prSet/>
      <dgm:spPr/>
      <dgm:t>
        <a:bodyPr/>
        <a:lstStyle/>
        <a:p>
          <a:endParaRPr lang="en-US"/>
        </a:p>
      </dgm:t>
    </dgm:pt>
    <dgm:pt modelId="{CB09B60C-68D9-4C8D-9A1C-3B4519AA24EF}" type="pres">
      <dgm:prSet presAssocID="{B0FFD8EF-E8FA-49F9-A878-C64BFF40404A}" presName="root" presStyleCnt="0">
        <dgm:presLayoutVars>
          <dgm:dir/>
          <dgm:resizeHandles val="exact"/>
        </dgm:presLayoutVars>
      </dgm:prSet>
      <dgm:spPr/>
    </dgm:pt>
    <dgm:pt modelId="{A2F4254C-1EE1-4725-842F-FC3D73AD37A6}" type="pres">
      <dgm:prSet presAssocID="{E7372B22-271B-4B6C-BD27-58842E8E786D}" presName="compNode" presStyleCnt="0"/>
      <dgm:spPr/>
    </dgm:pt>
    <dgm:pt modelId="{763E4B90-7200-4302-AE79-D3B8869E130F}" type="pres">
      <dgm:prSet presAssocID="{E7372B22-271B-4B6C-BD27-58842E8E786D}" presName="bgRect" presStyleLbl="bgShp" presStyleIdx="0" presStyleCnt="5"/>
      <dgm:spPr/>
    </dgm:pt>
    <dgm:pt modelId="{D59E2693-9E19-4762-B3AD-4456D624995B}" type="pres">
      <dgm:prSet presAssocID="{E7372B22-271B-4B6C-BD27-58842E8E786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reble clef"/>
        </a:ext>
      </dgm:extLst>
    </dgm:pt>
    <dgm:pt modelId="{9B85BB37-CD37-4E48-B882-A38C6F3291F3}" type="pres">
      <dgm:prSet presAssocID="{E7372B22-271B-4B6C-BD27-58842E8E786D}" presName="spaceRect" presStyleCnt="0"/>
      <dgm:spPr/>
    </dgm:pt>
    <dgm:pt modelId="{465FCFAF-54FC-41E8-B2DC-3B7E44F19DAA}" type="pres">
      <dgm:prSet presAssocID="{E7372B22-271B-4B6C-BD27-58842E8E786D}" presName="parTx" presStyleLbl="revTx" presStyleIdx="0" presStyleCnt="5">
        <dgm:presLayoutVars>
          <dgm:chMax val="0"/>
          <dgm:chPref val="0"/>
        </dgm:presLayoutVars>
      </dgm:prSet>
      <dgm:spPr/>
    </dgm:pt>
    <dgm:pt modelId="{17B7D998-1319-40B2-B8D7-726F40883189}" type="pres">
      <dgm:prSet presAssocID="{5A6C4FFE-A5A0-425B-89FF-53FCA5425C18}" presName="sibTrans" presStyleCnt="0"/>
      <dgm:spPr/>
    </dgm:pt>
    <dgm:pt modelId="{FC8BF79B-80E3-4758-897F-6C48E8448877}" type="pres">
      <dgm:prSet presAssocID="{2E15E681-2DBC-419F-B220-A6EC84AE850E}" presName="compNode" presStyleCnt="0"/>
      <dgm:spPr/>
    </dgm:pt>
    <dgm:pt modelId="{EE1291A5-3E46-4CFE-A46E-186CD5F31753}" type="pres">
      <dgm:prSet presAssocID="{2E15E681-2DBC-419F-B220-A6EC84AE850E}" presName="bgRect" presStyleLbl="bgShp" presStyleIdx="1" presStyleCnt="5"/>
      <dgm:spPr/>
    </dgm:pt>
    <dgm:pt modelId="{F923BBA1-2AEC-456A-9C80-FB56FA12A78B}" type="pres">
      <dgm:prSet presAssocID="{2E15E681-2DBC-419F-B220-A6EC84AE850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Aula de clases"/>
        </a:ext>
      </dgm:extLst>
    </dgm:pt>
    <dgm:pt modelId="{B618C66B-7880-4A46-9F11-B22E0B3B2F06}" type="pres">
      <dgm:prSet presAssocID="{2E15E681-2DBC-419F-B220-A6EC84AE850E}" presName="spaceRect" presStyleCnt="0"/>
      <dgm:spPr/>
    </dgm:pt>
    <dgm:pt modelId="{22F18DF5-0FD2-4D33-BD17-14CDBBE00D22}" type="pres">
      <dgm:prSet presAssocID="{2E15E681-2DBC-419F-B220-A6EC84AE850E}" presName="parTx" presStyleLbl="revTx" presStyleIdx="1" presStyleCnt="5">
        <dgm:presLayoutVars>
          <dgm:chMax val="0"/>
          <dgm:chPref val="0"/>
        </dgm:presLayoutVars>
      </dgm:prSet>
      <dgm:spPr/>
    </dgm:pt>
    <dgm:pt modelId="{BF06107E-E4A5-4D6B-BFE1-FB77D3D7C23B}" type="pres">
      <dgm:prSet presAssocID="{41E1D70C-451B-41DC-9FC4-7FCB875F0B42}" presName="sibTrans" presStyleCnt="0"/>
      <dgm:spPr/>
    </dgm:pt>
    <dgm:pt modelId="{93FBED2C-96C1-4F4F-8779-E3C9A6213308}" type="pres">
      <dgm:prSet presAssocID="{40AA5103-BF9E-4667-A7BE-82AFADC8C806}" presName="compNode" presStyleCnt="0"/>
      <dgm:spPr/>
    </dgm:pt>
    <dgm:pt modelId="{FD48EDEF-64B1-477C-A3C9-09F56C39CAB3}" type="pres">
      <dgm:prSet presAssocID="{40AA5103-BF9E-4667-A7BE-82AFADC8C806}" presName="bgRect" presStyleLbl="bgShp" presStyleIdx="2" presStyleCnt="5"/>
      <dgm:spPr/>
    </dgm:pt>
    <dgm:pt modelId="{856840FC-E286-448D-83C2-B2187B3B1201}" type="pres">
      <dgm:prSet presAssocID="{40AA5103-BF9E-4667-A7BE-82AFADC8C80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d with Gears"/>
        </a:ext>
      </dgm:extLst>
    </dgm:pt>
    <dgm:pt modelId="{553C68F1-409B-419A-9920-536D3CFA1FB2}" type="pres">
      <dgm:prSet presAssocID="{40AA5103-BF9E-4667-A7BE-82AFADC8C806}" presName="spaceRect" presStyleCnt="0"/>
      <dgm:spPr/>
    </dgm:pt>
    <dgm:pt modelId="{D916B186-C36E-44F2-B37B-0BA7D0A549CF}" type="pres">
      <dgm:prSet presAssocID="{40AA5103-BF9E-4667-A7BE-82AFADC8C806}" presName="parTx" presStyleLbl="revTx" presStyleIdx="2" presStyleCnt="5">
        <dgm:presLayoutVars>
          <dgm:chMax val="0"/>
          <dgm:chPref val="0"/>
        </dgm:presLayoutVars>
      </dgm:prSet>
      <dgm:spPr/>
    </dgm:pt>
    <dgm:pt modelId="{5A26E8DD-B970-46E2-A86A-26509A898B45}" type="pres">
      <dgm:prSet presAssocID="{E854BB44-F673-42F3-8661-6738E4448216}" presName="sibTrans" presStyleCnt="0"/>
      <dgm:spPr/>
    </dgm:pt>
    <dgm:pt modelId="{BB16226E-FAC6-4E5B-91AE-65D1BE1E253A}" type="pres">
      <dgm:prSet presAssocID="{DE958865-6BBF-43F4-8E4E-17C7A1838C36}" presName="compNode" presStyleCnt="0"/>
      <dgm:spPr/>
    </dgm:pt>
    <dgm:pt modelId="{66C8A220-FF9F-46F8-BE8F-AA2E4AB1DDC9}" type="pres">
      <dgm:prSet presAssocID="{DE958865-6BBF-43F4-8E4E-17C7A1838C36}" presName="bgRect" presStyleLbl="bgShp" presStyleIdx="3" presStyleCnt="5"/>
      <dgm:spPr/>
    </dgm:pt>
    <dgm:pt modelId="{FF0BF2FC-0A46-47F0-A240-69E47CB63FB6}" type="pres">
      <dgm:prSet presAssocID="{DE958865-6BBF-43F4-8E4E-17C7A1838C3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rain in head"/>
        </a:ext>
      </dgm:extLst>
    </dgm:pt>
    <dgm:pt modelId="{EC9D1B1D-3518-44C2-91B0-2D18C415F341}" type="pres">
      <dgm:prSet presAssocID="{DE958865-6BBF-43F4-8E4E-17C7A1838C36}" presName="spaceRect" presStyleCnt="0"/>
      <dgm:spPr/>
    </dgm:pt>
    <dgm:pt modelId="{7723EE73-68D1-41C0-AC65-F8A7BF831EBA}" type="pres">
      <dgm:prSet presAssocID="{DE958865-6BBF-43F4-8E4E-17C7A1838C36}" presName="parTx" presStyleLbl="revTx" presStyleIdx="3" presStyleCnt="5">
        <dgm:presLayoutVars>
          <dgm:chMax val="0"/>
          <dgm:chPref val="0"/>
        </dgm:presLayoutVars>
      </dgm:prSet>
      <dgm:spPr/>
    </dgm:pt>
    <dgm:pt modelId="{F6E4A20D-7058-4785-875F-DC4B1974A087}" type="pres">
      <dgm:prSet presAssocID="{04D69596-6CAD-4BEC-B1D0-FFA3A1F24BA6}" presName="sibTrans" presStyleCnt="0"/>
      <dgm:spPr/>
    </dgm:pt>
    <dgm:pt modelId="{4E1477A4-007F-47F3-B532-9E20AED97548}" type="pres">
      <dgm:prSet presAssocID="{643B9077-66E8-4D38-AFF5-E5E92AD9D959}" presName="compNode" presStyleCnt="0"/>
      <dgm:spPr/>
    </dgm:pt>
    <dgm:pt modelId="{23A45609-784D-4A6A-A399-5ECDE1B41E38}" type="pres">
      <dgm:prSet presAssocID="{643B9077-66E8-4D38-AFF5-E5E92AD9D959}" presName="bgRect" presStyleLbl="bgShp" presStyleIdx="4" presStyleCnt="5"/>
      <dgm:spPr/>
    </dgm:pt>
    <dgm:pt modelId="{491B6B79-D3B7-455B-B2E7-6F5C47EE0AF4}" type="pres">
      <dgm:prSet presAssocID="{643B9077-66E8-4D38-AFF5-E5E92AD9D95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Laberinto"/>
        </a:ext>
      </dgm:extLst>
    </dgm:pt>
    <dgm:pt modelId="{C3FD74C4-72A3-443E-992A-1C272646295E}" type="pres">
      <dgm:prSet presAssocID="{643B9077-66E8-4D38-AFF5-E5E92AD9D959}" presName="spaceRect" presStyleCnt="0"/>
      <dgm:spPr/>
    </dgm:pt>
    <dgm:pt modelId="{A0A363B7-96E2-4FBE-A43F-7E0B2DCEC446}" type="pres">
      <dgm:prSet presAssocID="{643B9077-66E8-4D38-AFF5-E5E92AD9D959}" presName="parTx" presStyleLbl="revTx" presStyleIdx="4" presStyleCnt="5">
        <dgm:presLayoutVars>
          <dgm:chMax val="0"/>
          <dgm:chPref val="0"/>
        </dgm:presLayoutVars>
      </dgm:prSet>
      <dgm:spPr/>
    </dgm:pt>
  </dgm:ptLst>
  <dgm:cxnLst>
    <dgm:cxn modelId="{27B6EE0F-0FFE-414C-80FC-EF2F1472DE76}" type="presOf" srcId="{DE958865-6BBF-43F4-8E4E-17C7A1838C36}" destId="{7723EE73-68D1-41C0-AC65-F8A7BF831EBA}" srcOrd="0" destOrd="0" presId="urn:microsoft.com/office/officeart/2018/2/layout/IconVerticalSolidList"/>
    <dgm:cxn modelId="{FB553F10-1EA2-4396-BADC-26F9B29C97BF}" srcId="{B0FFD8EF-E8FA-49F9-A878-C64BFF40404A}" destId="{2E15E681-2DBC-419F-B220-A6EC84AE850E}" srcOrd="1" destOrd="0" parTransId="{22C190CA-DC6D-46AF-BF09-7A7505151FE6}" sibTransId="{41E1D70C-451B-41DC-9FC4-7FCB875F0B42}"/>
    <dgm:cxn modelId="{118CB112-DCF8-49CB-B3A9-89EB39FEA09E}" type="presOf" srcId="{643B9077-66E8-4D38-AFF5-E5E92AD9D959}" destId="{A0A363B7-96E2-4FBE-A43F-7E0B2DCEC446}" srcOrd="0" destOrd="0" presId="urn:microsoft.com/office/officeart/2018/2/layout/IconVerticalSolidList"/>
    <dgm:cxn modelId="{8DA3EA28-6FE2-4821-B5D4-A1CCDA9DC601}" type="presOf" srcId="{40AA5103-BF9E-4667-A7BE-82AFADC8C806}" destId="{D916B186-C36E-44F2-B37B-0BA7D0A549CF}" srcOrd="0" destOrd="0" presId="urn:microsoft.com/office/officeart/2018/2/layout/IconVerticalSolidList"/>
    <dgm:cxn modelId="{C62D482F-B2D0-4C24-8620-159A24040CF9}" type="presOf" srcId="{E7372B22-271B-4B6C-BD27-58842E8E786D}" destId="{465FCFAF-54FC-41E8-B2DC-3B7E44F19DAA}" srcOrd="0" destOrd="0" presId="urn:microsoft.com/office/officeart/2018/2/layout/IconVerticalSolidList"/>
    <dgm:cxn modelId="{9CE79849-7462-4C94-86B6-465C23894E65}" srcId="{B0FFD8EF-E8FA-49F9-A878-C64BFF40404A}" destId="{DE958865-6BBF-43F4-8E4E-17C7A1838C36}" srcOrd="3" destOrd="0" parTransId="{1C03675E-015C-4518-84EE-A4737E8EA924}" sibTransId="{04D69596-6CAD-4BEC-B1D0-FFA3A1F24BA6}"/>
    <dgm:cxn modelId="{FA0E3F50-30C1-4ECA-B4FC-020AACC25B57}" srcId="{B0FFD8EF-E8FA-49F9-A878-C64BFF40404A}" destId="{643B9077-66E8-4D38-AFF5-E5E92AD9D959}" srcOrd="4" destOrd="0" parTransId="{8D3B83F0-6D34-46EC-8D9D-16D636597832}" sibTransId="{66E0A0B9-C36E-4A2A-A319-7B38118B70D8}"/>
    <dgm:cxn modelId="{A4000275-4A05-4C04-8F99-7F4DF4B8FABC}" type="presOf" srcId="{2E15E681-2DBC-419F-B220-A6EC84AE850E}" destId="{22F18DF5-0FD2-4D33-BD17-14CDBBE00D22}" srcOrd="0" destOrd="0" presId="urn:microsoft.com/office/officeart/2018/2/layout/IconVerticalSolidList"/>
    <dgm:cxn modelId="{E9B03087-F59A-4282-95C8-2F235A28E32D}" srcId="{B0FFD8EF-E8FA-49F9-A878-C64BFF40404A}" destId="{E7372B22-271B-4B6C-BD27-58842E8E786D}" srcOrd="0" destOrd="0" parTransId="{FF342371-9F82-49F8-891E-6842A2807CA3}" sibTransId="{5A6C4FFE-A5A0-425B-89FF-53FCA5425C18}"/>
    <dgm:cxn modelId="{CBC4C68B-4956-4804-BA38-DAE95D4133C9}" srcId="{B0FFD8EF-E8FA-49F9-A878-C64BFF40404A}" destId="{40AA5103-BF9E-4667-A7BE-82AFADC8C806}" srcOrd="2" destOrd="0" parTransId="{1D45F18A-05A4-4989-B019-698D7DC357E9}" sibTransId="{E854BB44-F673-42F3-8661-6738E4448216}"/>
    <dgm:cxn modelId="{805C73A2-B803-49F8-8651-6B5950F78270}" type="presOf" srcId="{B0FFD8EF-E8FA-49F9-A878-C64BFF40404A}" destId="{CB09B60C-68D9-4C8D-9A1C-3B4519AA24EF}" srcOrd="0" destOrd="0" presId="urn:microsoft.com/office/officeart/2018/2/layout/IconVerticalSolidList"/>
    <dgm:cxn modelId="{6BE82157-F7E1-413D-AE19-D40E99C4D71B}" type="presParOf" srcId="{CB09B60C-68D9-4C8D-9A1C-3B4519AA24EF}" destId="{A2F4254C-1EE1-4725-842F-FC3D73AD37A6}" srcOrd="0" destOrd="0" presId="urn:microsoft.com/office/officeart/2018/2/layout/IconVerticalSolidList"/>
    <dgm:cxn modelId="{92F9EE0B-6F8E-4E8E-B48D-5F58A6CF0082}" type="presParOf" srcId="{A2F4254C-1EE1-4725-842F-FC3D73AD37A6}" destId="{763E4B90-7200-4302-AE79-D3B8869E130F}" srcOrd="0" destOrd="0" presId="urn:microsoft.com/office/officeart/2018/2/layout/IconVerticalSolidList"/>
    <dgm:cxn modelId="{8669B750-3ED4-49B5-83A8-EB31BAA6B08D}" type="presParOf" srcId="{A2F4254C-1EE1-4725-842F-FC3D73AD37A6}" destId="{D59E2693-9E19-4762-B3AD-4456D624995B}" srcOrd="1" destOrd="0" presId="urn:microsoft.com/office/officeart/2018/2/layout/IconVerticalSolidList"/>
    <dgm:cxn modelId="{9C265CE6-8500-4045-A017-68E44012B774}" type="presParOf" srcId="{A2F4254C-1EE1-4725-842F-FC3D73AD37A6}" destId="{9B85BB37-CD37-4E48-B882-A38C6F3291F3}" srcOrd="2" destOrd="0" presId="urn:microsoft.com/office/officeart/2018/2/layout/IconVerticalSolidList"/>
    <dgm:cxn modelId="{E1690CD8-F16D-4426-87B2-9528E8F9BD05}" type="presParOf" srcId="{A2F4254C-1EE1-4725-842F-FC3D73AD37A6}" destId="{465FCFAF-54FC-41E8-B2DC-3B7E44F19DAA}" srcOrd="3" destOrd="0" presId="urn:microsoft.com/office/officeart/2018/2/layout/IconVerticalSolidList"/>
    <dgm:cxn modelId="{2F4F5E37-B6C7-4DE3-9FB9-BEDA1A19B4F8}" type="presParOf" srcId="{CB09B60C-68D9-4C8D-9A1C-3B4519AA24EF}" destId="{17B7D998-1319-40B2-B8D7-726F40883189}" srcOrd="1" destOrd="0" presId="urn:microsoft.com/office/officeart/2018/2/layout/IconVerticalSolidList"/>
    <dgm:cxn modelId="{F6C34B5C-1591-4A6B-9562-0763E8484DEC}" type="presParOf" srcId="{CB09B60C-68D9-4C8D-9A1C-3B4519AA24EF}" destId="{FC8BF79B-80E3-4758-897F-6C48E8448877}" srcOrd="2" destOrd="0" presId="urn:microsoft.com/office/officeart/2018/2/layout/IconVerticalSolidList"/>
    <dgm:cxn modelId="{A6990E40-17B2-427E-B13C-DD9A37602A5A}" type="presParOf" srcId="{FC8BF79B-80E3-4758-897F-6C48E8448877}" destId="{EE1291A5-3E46-4CFE-A46E-186CD5F31753}" srcOrd="0" destOrd="0" presId="urn:microsoft.com/office/officeart/2018/2/layout/IconVerticalSolidList"/>
    <dgm:cxn modelId="{0B6E90D4-B9A0-45C8-A78A-7A2D782CC438}" type="presParOf" srcId="{FC8BF79B-80E3-4758-897F-6C48E8448877}" destId="{F923BBA1-2AEC-456A-9C80-FB56FA12A78B}" srcOrd="1" destOrd="0" presId="urn:microsoft.com/office/officeart/2018/2/layout/IconVerticalSolidList"/>
    <dgm:cxn modelId="{DD2AAD28-76DB-4FE8-8138-4D87578EB845}" type="presParOf" srcId="{FC8BF79B-80E3-4758-897F-6C48E8448877}" destId="{B618C66B-7880-4A46-9F11-B22E0B3B2F06}" srcOrd="2" destOrd="0" presId="urn:microsoft.com/office/officeart/2018/2/layout/IconVerticalSolidList"/>
    <dgm:cxn modelId="{906892FC-A8C6-49A7-A608-388FE094A54D}" type="presParOf" srcId="{FC8BF79B-80E3-4758-897F-6C48E8448877}" destId="{22F18DF5-0FD2-4D33-BD17-14CDBBE00D22}" srcOrd="3" destOrd="0" presId="urn:microsoft.com/office/officeart/2018/2/layout/IconVerticalSolidList"/>
    <dgm:cxn modelId="{35F93401-9781-4FE3-8CE5-777E1FEC4A21}" type="presParOf" srcId="{CB09B60C-68D9-4C8D-9A1C-3B4519AA24EF}" destId="{BF06107E-E4A5-4D6B-BFE1-FB77D3D7C23B}" srcOrd="3" destOrd="0" presId="urn:microsoft.com/office/officeart/2018/2/layout/IconVerticalSolidList"/>
    <dgm:cxn modelId="{95D20B90-521B-462A-93EE-57508B798F77}" type="presParOf" srcId="{CB09B60C-68D9-4C8D-9A1C-3B4519AA24EF}" destId="{93FBED2C-96C1-4F4F-8779-E3C9A6213308}" srcOrd="4" destOrd="0" presId="urn:microsoft.com/office/officeart/2018/2/layout/IconVerticalSolidList"/>
    <dgm:cxn modelId="{A1BA2BC4-934F-4826-A02F-120F0D6BCBD0}" type="presParOf" srcId="{93FBED2C-96C1-4F4F-8779-E3C9A6213308}" destId="{FD48EDEF-64B1-477C-A3C9-09F56C39CAB3}" srcOrd="0" destOrd="0" presId="urn:microsoft.com/office/officeart/2018/2/layout/IconVerticalSolidList"/>
    <dgm:cxn modelId="{BF484D2F-F10C-4DBD-A36A-0CC81A8EB43B}" type="presParOf" srcId="{93FBED2C-96C1-4F4F-8779-E3C9A6213308}" destId="{856840FC-E286-448D-83C2-B2187B3B1201}" srcOrd="1" destOrd="0" presId="urn:microsoft.com/office/officeart/2018/2/layout/IconVerticalSolidList"/>
    <dgm:cxn modelId="{1E45F384-4965-40E3-AB5D-DAC32A1ADBC6}" type="presParOf" srcId="{93FBED2C-96C1-4F4F-8779-E3C9A6213308}" destId="{553C68F1-409B-419A-9920-536D3CFA1FB2}" srcOrd="2" destOrd="0" presId="urn:microsoft.com/office/officeart/2018/2/layout/IconVerticalSolidList"/>
    <dgm:cxn modelId="{468DC105-97AB-426C-8026-2D79FC5A6657}" type="presParOf" srcId="{93FBED2C-96C1-4F4F-8779-E3C9A6213308}" destId="{D916B186-C36E-44F2-B37B-0BA7D0A549CF}" srcOrd="3" destOrd="0" presId="urn:microsoft.com/office/officeart/2018/2/layout/IconVerticalSolidList"/>
    <dgm:cxn modelId="{7E692AB3-2503-4F0F-98A6-EBD1624119F2}" type="presParOf" srcId="{CB09B60C-68D9-4C8D-9A1C-3B4519AA24EF}" destId="{5A26E8DD-B970-46E2-A86A-26509A898B45}" srcOrd="5" destOrd="0" presId="urn:microsoft.com/office/officeart/2018/2/layout/IconVerticalSolidList"/>
    <dgm:cxn modelId="{4D018612-FB31-4081-B0C4-BE78BD68AA72}" type="presParOf" srcId="{CB09B60C-68D9-4C8D-9A1C-3B4519AA24EF}" destId="{BB16226E-FAC6-4E5B-91AE-65D1BE1E253A}" srcOrd="6" destOrd="0" presId="urn:microsoft.com/office/officeart/2018/2/layout/IconVerticalSolidList"/>
    <dgm:cxn modelId="{D6F52E18-C33B-49AF-8655-496E7045EDC9}" type="presParOf" srcId="{BB16226E-FAC6-4E5B-91AE-65D1BE1E253A}" destId="{66C8A220-FF9F-46F8-BE8F-AA2E4AB1DDC9}" srcOrd="0" destOrd="0" presId="urn:microsoft.com/office/officeart/2018/2/layout/IconVerticalSolidList"/>
    <dgm:cxn modelId="{E0E19285-8992-49FD-91E6-62E96914B90C}" type="presParOf" srcId="{BB16226E-FAC6-4E5B-91AE-65D1BE1E253A}" destId="{FF0BF2FC-0A46-47F0-A240-69E47CB63FB6}" srcOrd="1" destOrd="0" presId="urn:microsoft.com/office/officeart/2018/2/layout/IconVerticalSolidList"/>
    <dgm:cxn modelId="{144CECFA-3BFF-4F52-999E-283C81F35D47}" type="presParOf" srcId="{BB16226E-FAC6-4E5B-91AE-65D1BE1E253A}" destId="{EC9D1B1D-3518-44C2-91B0-2D18C415F341}" srcOrd="2" destOrd="0" presId="urn:microsoft.com/office/officeart/2018/2/layout/IconVerticalSolidList"/>
    <dgm:cxn modelId="{E71A4805-E84F-4EC4-AC05-9878B185BE44}" type="presParOf" srcId="{BB16226E-FAC6-4E5B-91AE-65D1BE1E253A}" destId="{7723EE73-68D1-41C0-AC65-F8A7BF831EBA}" srcOrd="3" destOrd="0" presId="urn:microsoft.com/office/officeart/2018/2/layout/IconVerticalSolidList"/>
    <dgm:cxn modelId="{2CEB4C68-9DC9-4255-8932-14834022D7D9}" type="presParOf" srcId="{CB09B60C-68D9-4C8D-9A1C-3B4519AA24EF}" destId="{F6E4A20D-7058-4785-875F-DC4B1974A087}" srcOrd="7" destOrd="0" presId="urn:microsoft.com/office/officeart/2018/2/layout/IconVerticalSolidList"/>
    <dgm:cxn modelId="{9FE96C19-8793-4CB8-B8E2-E7732874D385}" type="presParOf" srcId="{CB09B60C-68D9-4C8D-9A1C-3B4519AA24EF}" destId="{4E1477A4-007F-47F3-B532-9E20AED97548}" srcOrd="8" destOrd="0" presId="urn:microsoft.com/office/officeart/2018/2/layout/IconVerticalSolidList"/>
    <dgm:cxn modelId="{2A04BB38-A33A-484C-B997-95AB9F192C17}" type="presParOf" srcId="{4E1477A4-007F-47F3-B532-9E20AED97548}" destId="{23A45609-784D-4A6A-A399-5ECDE1B41E38}" srcOrd="0" destOrd="0" presId="urn:microsoft.com/office/officeart/2018/2/layout/IconVerticalSolidList"/>
    <dgm:cxn modelId="{F5682F41-420E-4501-B986-5F3976F74763}" type="presParOf" srcId="{4E1477A4-007F-47F3-B532-9E20AED97548}" destId="{491B6B79-D3B7-455B-B2E7-6F5C47EE0AF4}" srcOrd="1" destOrd="0" presId="urn:microsoft.com/office/officeart/2018/2/layout/IconVerticalSolidList"/>
    <dgm:cxn modelId="{2A3A3560-4FD9-4E77-B246-34C7D0C5411A}" type="presParOf" srcId="{4E1477A4-007F-47F3-B532-9E20AED97548}" destId="{C3FD74C4-72A3-443E-992A-1C272646295E}" srcOrd="2" destOrd="0" presId="urn:microsoft.com/office/officeart/2018/2/layout/IconVerticalSolidList"/>
    <dgm:cxn modelId="{6E82B850-CC16-4FCB-A7C1-78C8FEE0FCEF}" type="presParOf" srcId="{4E1477A4-007F-47F3-B532-9E20AED97548}" destId="{A0A363B7-96E2-4FBE-A43F-7E0B2DCEC44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65763E-2890-43C8-B8A3-1AF676B36AAD}">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079494-D026-4E31-8BE8-8AD373D20140}">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06F1A1-D707-4A42-AEE9-9B08F04B9E97}">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s-CL" sz="2100" b="0" i="0" kern="1200" baseline="0"/>
            <a:t>El estrés académico afecta negativamente el bienestar y el rendimiento de los estudiantes. </a:t>
          </a:r>
          <a:endParaRPr lang="en-US" sz="2100" kern="1200"/>
        </a:p>
      </dsp:txBody>
      <dsp:txXfrm>
        <a:off x="1435590" y="531"/>
        <a:ext cx="9080009" cy="1242935"/>
      </dsp:txXfrm>
    </dsp:sp>
    <dsp:sp modelId="{01DB6AEC-5395-4F7C-83D4-C399944ACD66}">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A8AC72-8DE9-4EB5-9910-D1F2F263A782}">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0191E1-F790-4149-A622-0A8E2FAB3713}">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s-CL" sz="2100" b="0" i="0" kern="1200" baseline="0" dirty="0"/>
            <a:t>Las respuestas fisiológicas al estrés pueden ser indicadores tempranos de dificultades académicas. </a:t>
          </a:r>
          <a:endParaRPr lang="en-US" sz="2100" kern="1200" dirty="0"/>
        </a:p>
      </dsp:txBody>
      <dsp:txXfrm>
        <a:off x="1435590" y="1554201"/>
        <a:ext cx="9080009" cy="1242935"/>
      </dsp:txXfrm>
    </dsp:sp>
    <dsp:sp modelId="{841F43C5-DF05-4257-9722-5FBA387C9CBE}">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F4A4E2-7DA5-41A8-8773-463489C07262}">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65C062-91CB-4D55-A13C-4B2160CE8D44}">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s-CL" sz="2100" b="0" i="0" kern="1200" baseline="0" dirty="0"/>
            <a:t>El análisis de datos fisiológicos con dispositivos portátiles (wearables) ofrece una oportunidad para comprender y predecir el rendimiento cognitivo en situaciones de estrés. </a:t>
          </a:r>
          <a:endParaRPr lang="en-US" sz="2100" kern="1200" dirty="0"/>
        </a:p>
      </dsp:txBody>
      <dsp:txXfrm>
        <a:off x="1435590" y="3107870"/>
        <a:ext cx="9080009" cy="12429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179C27-A039-4F48-936E-2DDF3114B557}">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6A01D2-5177-4A19-A8AA-CCAA6E74FF1A}">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9BDF3B-5818-41B2-AAC5-D4575A02085E}">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s-CL" sz="2100" b="0" i="0" kern="1200" baseline="0" dirty="0"/>
            <a:t>Investigar la relación entre las respuestas fisiológicas al estrés y el rendimiento cognitivo de los estudiantes universitarios durante los exámenes. </a:t>
          </a:r>
          <a:endParaRPr lang="en-US" sz="2100" kern="1200" dirty="0"/>
        </a:p>
      </dsp:txBody>
      <dsp:txXfrm>
        <a:off x="1435590" y="531"/>
        <a:ext cx="9080009" cy="1242935"/>
      </dsp:txXfrm>
    </dsp:sp>
    <dsp:sp modelId="{586D6A3C-971F-4AF9-9153-BDAFA8097C26}">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E594FE-D5B1-4C03-93CC-C177AC72E347}">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781D3D-95C7-4B69-8F8E-680C603BA5B3}">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s-CL" sz="2100" b="0" i="0" kern="1200" baseline="0" dirty="0"/>
            <a:t>Evaluar la capacidad de los modelos de aprendizaje automático para predecir el rendimiento académico a partir de datos fisiológicos. </a:t>
          </a:r>
          <a:endParaRPr lang="en-US" sz="2100" kern="1200" dirty="0"/>
        </a:p>
      </dsp:txBody>
      <dsp:txXfrm>
        <a:off x="1435590" y="1554201"/>
        <a:ext cx="9080009" cy="1242935"/>
      </dsp:txXfrm>
    </dsp:sp>
    <dsp:sp modelId="{D6C1E56F-BA42-4A9E-A661-850C24ADAD62}">
      <dsp:nvSpPr>
        <dsp:cNvPr id="0" name=""/>
        <dsp:cNvSpPr/>
      </dsp:nvSpPr>
      <dsp:spPr>
        <a:xfrm>
          <a:off x="0" y="3090942"/>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7C8B07-A4DE-4ADA-B015-C1AA5D2DF130}">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BCE9A5-4795-4E86-AD0D-D6A331B04C4E}">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s-CL" sz="2100" b="0" i="0" kern="1200" baseline="0" dirty="0"/>
            <a:t>Identificar patrones individuales de respuesta al estrés y analizar la variabilidad individual. </a:t>
          </a:r>
          <a:endParaRPr lang="en-US" sz="2100" kern="1200" dirty="0"/>
        </a:p>
      </dsp:txBody>
      <dsp:txXfrm>
        <a:off x="1435590" y="3107870"/>
        <a:ext cx="9080009" cy="12429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2294C-628B-4D6E-A3E9-BBB17FED4C77}">
      <dsp:nvSpPr>
        <dsp:cNvPr id="0" name=""/>
        <dsp:cNvSpPr/>
      </dsp:nvSpPr>
      <dsp:spPr>
        <a:xfrm>
          <a:off x="0" y="3399"/>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363BB4-ED78-4A6A-AD30-D5424DD96403}">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371B50-2228-4200-AF3C-FD0D52794FFB}">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s-CL" sz="1800" b="0" i="0" kern="1200" baseline="0"/>
            <a:t>Conjunto de datos: "A Wearable Exam Stress Dataset for Predicting Cognitive Performance in Real-World Settings" de PhysioNet. </a:t>
          </a:r>
          <a:endParaRPr lang="en-US" sz="1800" kern="1200"/>
        </a:p>
      </dsp:txBody>
      <dsp:txXfrm>
        <a:off x="836323" y="3399"/>
        <a:ext cx="9679276" cy="724089"/>
      </dsp:txXfrm>
    </dsp:sp>
    <dsp:sp modelId="{59ECD750-3B0F-4468-9F0B-0BAB4F2E53BA}">
      <dsp:nvSpPr>
        <dsp:cNvPr id="0" name=""/>
        <dsp:cNvSpPr/>
      </dsp:nvSpPr>
      <dsp:spPr>
        <a:xfrm>
          <a:off x="0" y="908511"/>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489ABC-FB85-4721-AEE1-265DFA7C7F72}">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D08B31-F4E5-460A-8413-784B90A0AD1E}">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s-CL" sz="1800" b="0" i="0" kern="1200" baseline="0"/>
            <a:t>Variables fisiológicas: HR, EDA, TEMP, HRV, BVP, ACC. </a:t>
          </a:r>
          <a:endParaRPr lang="en-US" sz="1800" kern="1200"/>
        </a:p>
      </dsp:txBody>
      <dsp:txXfrm>
        <a:off x="836323" y="908511"/>
        <a:ext cx="9679276" cy="724089"/>
      </dsp:txXfrm>
    </dsp:sp>
    <dsp:sp modelId="{82FB7E7C-1E0E-4571-AD20-209850AF5B4F}">
      <dsp:nvSpPr>
        <dsp:cNvPr id="0" name=""/>
        <dsp:cNvSpPr/>
      </dsp:nvSpPr>
      <dsp:spPr>
        <a:xfrm>
          <a:off x="0" y="1813624"/>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34BB29-FF77-4DE2-994A-21ED2A3763BE}">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A27D69-B5E1-4F5F-9BCB-AF6C51A16FED}">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s-CL" sz="1800" b="0" i="0" kern="1200" baseline="0"/>
            <a:t>Datos contextuales: Calificaciones de los estudiantes en los exámenes. </a:t>
          </a:r>
          <a:endParaRPr lang="en-US" sz="1800" kern="1200"/>
        </a:p>
      </dsp:txBody>
      <dsp:txXfrm>
        <a:off x="836323" y="1813624"/>
        <a:ext cx="9679276" cy="724089"/>
      </dsp:txXfrm>
    </dsp:sp>
    <dsp:sp modelId="{AE7762F2-F314-48B5-B986-651B8F71712D}">
      <dsp:nvSpPr>
        <dsp:cNvPr id="0" name=""/>
        <dsp:cNvSpPr/>
      </dsp:nvSpPr>
      <dsp:spPr>
        <a:xfrm>
          <a:off x="0" y="2718736"/>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7E6942-3E6A-47C8-AD17-CC12EC427B59}">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213A24-DEC0-45FD-96B5-A655B9DB34F2}">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s-CL" sz="1800" b="0" i="0" kern="1200" baseline="0"/>
            <a:t>Análisis exploratorio de datos (EDA): Visualización de datos, estadísticas descriptivas, detección de valores atípicos. </a:t>
          </a:r>
          <a:endParaRPr lang="en-US" sz="1800" kern="1200"/>
        </a:p>
      </dsp:txBody>
      <dsp:txXfrm>
        <a:off x="836323" y="2718736"/>
        <a:ext cx="9679276" cy="724089"/>
      </dsp:txXfrm>
    </dsp:sp>
    <dsp:sp modelId="{098B8136-AD5C-4C91-B1C5-C054F8781831}">
      <dsp:nvSpPr>
        <dsp:cNvPr id="0" name=""/>
        <dsp:cNvSpPr/>
      </dsp:nvSpPr>
      <dsp:spPr>
        <a:xfrm>
          <a:off x="0" y="3623848"/>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F2E257-088C-4C1E-87D9-15D8B61F6192}">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CB266E-44C5-4589-96C5-6B6B77097C0A}">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s-CL" sz="1800" b="0" i="0" kern="1200" baseline="0"/>
            <a:t>Modelos de aprendizaje automático: Random Forest, Regresión Lineal, KNN, SVR, Redes Neuronales (MLP). </a:t>
          </a:r>
          <a:endParaRPr lang="en-US" sz="1800" kern="1200"/>
        </a:p>
      </dsp:txBody>
      <dsp:txXfrm>
        <a:off x="836323" y="3623848"/>
        <a:ext cx="9679276" cy="7240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068698-4AFD-4733-8FFC-42C8133FF433}">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E91DB4-6CD3-4CBA-8D31-E5619BACB8D1}">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27EF43-8B04-47B7-9382-C75621E79E4B}">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s-CL" sz="2100" b="0" i="0" kern="1200" baseline="0"/>
            <a:t>Existe una relación compleja entre las respuestas fisiológicas al estrés y el rendimiento académico. </a:t>
          </a:r>
          <a:endParaRPr lang="en-US" sz="2100" kern="1200"/>
        </a:p>
      </dsp:txBody>
      <dsp:txXfrm>
        <a:off x="1435590" y="531"/>
        <a:ext cx="9080009" cy="1242935"/>
      </dsp:txXfrm>
    </dsp:sp>
    <dsp:sp modelId="{F5AF8301-B837-45E9-AACC-DE11F2500A3D}">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E61442-5C31-4744-84E4-11591C6BFE45}">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15EEEA-C87B-45E6-960A-2D2189A2ED1F}">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s-CL" sz="2100" b="0" i="0" kern="1200" baseline="0"/>
            <a:t>Los modelos de aprendizaje automático pueden ser utilizados para predecir el rendimiento académico, pero se necesita mejorar su precisión. </a:t>
          </a:r>
          <a:endParaRPr lang="en-US" sz="2100" kern="1200"/>
        </a:p>
      </dsp:txBody>
      <dsp:txXfrm>
        <a:off x="1435590" y="1554201"/>
        <a:ext cx="9080009" cy="1242935"/>
      </dsp:txXfrm>
    </dsp:sp>
    <dsp:sp modelId="{96FA67E4-896A-40BD-B58D-951C0E25CC7C}">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993A13-A64C-45A4-A2F2-25B44808B7DE}">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D64151-F1D4-4C61-881D-6A6F56966237}">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s-CL" sz="2100" b="0" i="0" kern="1200" baseline="0"/>
            <a:t>La variabilidad individual en las respuestas al estrés es un factor importante a considerar. </a:t>
          </a:r>
          <a:endParaRPr lang="en-US" sz="2100" kern="1200"/>
        </a:p>
      </dsp:txBody>
      <dsp:txXfrm>
        <a:off x="1435590" y="3107870"/>
        <a:ext cx="9080009" cy="12429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3E4B90-7200-4302-AE79-D3B8869E130F}">
      <dsp:nvSpPr>
        <dsp:cNvPr id="0" name=""/>
        <dsp:cNvSpPr/>
      </dsp:nvSpPr>
      <dsp:spPr>
        <a:xfrm>
          <a:off x="0" y="3399"/>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9E2693-9E19-4762-B3AD-4456D624995B}">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5FCFAF-54FC-41E8-B2DC-3B7E44F19DAA}">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s-CL" sz="1900" b="0" i="0" kern="1200" baseline="0"/>
            <a:t>Utilizar un conjunto de datos más amplio y diverso. </a:t>
          </a:r>
          <a:endParaRPr lang="en-US" sz="1900" kern="1200"/>
        </a:p>
      </dsp:txBody>
      <dsp:txXfrm>
        <a:off x="836323" y="3399"/>
        <a:ext cx="9679276" cy="724089"/>
      </dsp:txXfrm>
    </dsp:sp>
    <dsp:sp modelId="{EE1291A5-3E46-4CFE-A46E-186CD5F31753}">
      <dsp:nvSpPr>
        <dsp:cNvPr id="0" name=""/>
        <dsp:cNvSpPr/>
      </dsp:nvSpPr>
      <dsp:spPr>
        <a:xfrm>
          <a:off x="0" y="908511"/>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23BBA1-2AEC-456A-9C80-FB56FA12A78B}">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F18DF5-0FD2-4D33-BD17-14CDBBE00D22}">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s-CL" sz="1900" b="0" i="0" kern="1200" baseline="0"/>
            <a:t>Incluir otras variables relevantes que influyen en el rendimiento académico. </a:t>
          </a:r>
          <a:endParaRPr lang="en-US" sz="1900" kern="1200"/>
        </a:p>
      </dsp:txBody>
      <dsp:txXfrm>
        <a:off x="836323" y="908511"/>
        <a:ext cx="9679276" cy="724089"/>
      </dsp:txXfrm>
    </dsp:sp>
    <dsp:sp modelId="{FD48EDEF-64B1-477C-A3C9-09F56C39CAB3}">
      <dsp:nvSpPr>
        <dsp:cNvPr id="0" name=""/>
        <dsp:cNvSpPr/>
      </dsp:nvSpPr>
      <dsp:spPr>
        <a:xfrm>
          <a:off x="0" y="1813624"/>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6840FC-E286-448D-83C2-B2187B3B1201}">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16B186-C36E-44F2-B37B-0BA7D0A549CF}">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s-CL" sz="1900" b="0" i="0" kern="1200" baseline="0"/>
            <a:t>Explorar modelos de aprendizaje automático más complejos. </a:t>
          </a:r>
          <a:endParaRPr lang="en-US" sz="1900" kern="1200"/>
        </a:p>
      </dsp:txBody>
      <dsp:txXfrm>
        <a:off x="836323" y="1813624"/>
        <a:ext cx="9679276" cy="724089"/>
      </dsp:txXfrm>
    </dsp:sp>
    <dsp:sp modelId="{66C8A220-FF9F-46F8-BE8F-AA2E4AB1DDC9}">
      <dsp:nvSpPr>
        <dsp:cNvPr id="0" name=""/>
        <dsp:cNvSpPr/>
      </dsp:nvSpPr>
      <dsp:spPr>
        <a:xfrm>
          <a:off x="0" y="2718736"/>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0BF2FC-0A46-47F0-A240-69E47CB63FB6}">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23EE73-68D1-41C0-AC65-F8A7BF831EBA}">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s-CL" sz="1900" b="0" i="0" kern="1200" baseline="0"/>
            <a:t>Investigar la efectividad de intervenciones personalizadas para el manejo del estrés. </a:t>
          </a:r>
          <a:endParaRPr lang="en-US" sz="1900" kern="1200"/>
        </a:p>
      </dsp:txBody>
      <dsp:txXfrm>
        <a:off x="836323" y="2718736"/>
        <a:ext cx="9679276" cy="724089"/>
      </dsp:txXfrm>
    </dsp:sp>
    <dsp:sp modelId="{23A45609-784D-4A6A-A399-5ECDE1B41E38}">
      <dsp:nvSpPr>
        <dsp:cNvPr id="0" name=""/>
        <dsp:cNvSpPr/>
      </dsp:nvSpPr>
      <dsp:spPr>
        <a:xfrm>
          <a:off x="0" y="3623848"/>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1B6B79-D3B7-455B-B2E7-6F5C47EE0AF4}">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A363B7-96E2-4FBE-A43F-7E0B2DCEC446}">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s-CL" sz="1900" b="0" i="0" kern="1200" baseline="0"/>
            <a:t>Extender la metodología a otros contextos donde el estrés juega un papel importante. </a:t>
          </a:r>
          <a:endParaRPr lang="en-US" sz="1900" kern="1200"/>
        </a:p>
      </dsp:txBody>
      <dsp:txXfrm>
        <a:off x="836323" y="3623848"/>
        <a:ext cx="9679276" cy="72408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3309B0-A10F-488C-9937-EAC4EAE698EC}" type="datetimeFigureOut">
              <a:rPr lang="es-CL" smtClean="0"/>
              <a:t>12-12-2024</a:t>
            </a:fld>
            <a:endParaRPr lang="es-C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532BAE-99A1-45BB-B351-1BB3B9ADD615}" type="slidenum">
              <a:rPr lang="es-CL" smtClean="0"/>
              <a:t>‹Nº›</a:t>
            </a:fld>
            <a:endParaRPr lang="es-CL"/>
          </a:p>
        </p:txBody>
      </p:sp>
    </p:spTree>
    <p:extLst>
      <p:ext uri="{BB962C8B-B14F-4D97-AF65-F5344CB8AC3E}">
        <p14:creationId xmlns:p14="http://schemas.microsoft.com/office/powerpoint/2010/main" val="863267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Hola, mi nombre es Ayline Sanchez y voy a presentar mi proyecto de ciencia de datos aplicada al análisis de datos fisiológicos sobre la predicción del rendimiento cognitivo en estudiantes.</a:t>
            </a:r>
            <a:endParaRPr lang="es-CL" dirty="0"/>
          </a:p>
        </p:txBody>
      </p:sp>
      <p:sp>
        <p:nvSpPr>
          <p:cNvPr id="4" name="Marcador de número de diapositiva 3"/>
          <p:cNvSpPr>
            <a:spLocks noGrp="1"/>
          </p:cNvSpPr>
          <p:nvPr>
            <p:ph type="sldNum" sz="quarter" idx="5"/>
          </p:nvPr>
        </p:nvSpPr>
        <p:spPr/>
        <p:txBody>
          <a:bodyPr/>
          <a:lstStyle/>
          <a:p>
            <a:fld id="{92532BAE-99A1-45BB-B351-1BB3B9ADD615}" type="slidenum">
              <a:rPr lang="es-CL" smtClean="0"/>
              <a:t>1</a:t>
            </a:fld>
            <a:endParaRPr lang="es-CL"/>
          </a:p>
        </p:txBody>
      </p:sp>
    </p:spTree>
    <p:extLst>
      <p:ext uri="{BB962C8B-B14F-4D97-AF65-F5344CB8AC3E}">
        <p14:creationId xmlns:p14="http://schemas.microsoft.com/office/powerpoint/2010/main" val="3289037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15000"/>
              </a:lnSpc>
              <a:spcAft>
                <a:spcPts val="800"/>
              </a:spcAft>
            </a:pPr>
            <a:r>
              <a:rPr lang="es-MX" sz="2800" b="1" dirty="0"/>
              <a:t>KNN </a:t>
            </a:r>
            <a:r>
              <a:rPr lang="es-MX" sz="2800" b="1" dirty="0" err="1"/>
              <a:t>Regressor</a:t>
            </a:r>
            <a:r>
              <a:rPr lang="es-MX" sz="2800" b="1" dirty="0"/>
              <a:t> y Neural Network (MLP):</a:t>
            </a:r>
            <a:r>
              <a:rPr lang="es-MX" sz="2800" dirty="0"/>
              <a:t> Muestran una ligera tendencia positiva, pero con dispersión considerable, lo que indica que capturan la relación entre las variables y el rendimiento académico de forma débil. </a:t>
            </a:r>
          </a:p>
          <a:p>
            <a:pPr algn="just">
              <a:lnSpc>
                <a:spcPct val="115000"/>
              </a:lnSpc>
              <a:spcAft>
                <a:spcPts val="800"/>
              </a:spcAft>
            </a:pPr>
            <a:r>
              <a:rPr lang="es-MX" sz="2800" b="1" dirty="0"/>
              <a:t>Linear </a:t>
            </a:r>
            <a:r>
              <a:rPr lang="es-MX" sz="2800" b="1" dirty="0" err="1"/>
              <a:t>Regression</a:t>
            </a:r>
            <a:r>
              <a:rPr lang="es-MX" sz="2800" b="1" dirty="0"/>
              <a:t> y </a:t>
            </a:r>
            <a:r>
              <a:rPr lang="es-MX" sz="2800" b="1" dirty="0" err="1"/>
              <a:t>Support</a:t>
            </a:r>
            <a:r>
              <a:rPr lang="es-MX" sz="2800" b="1" dirty="0"/>
              <a:t> Vector </a:t>
            </a:r>
            <a:r>
              <a:rPr lang="es-MX" sz="2800" b="1" dirty="0" err="1"/>
              <a:t>Regressor</a:t>
            </a:r>
            <a:r>
              <a:rPr lang="es-MX" sz="2800" b="1" dirty="0"/>
              <a:t> (SVR):</a:t>
            </a:r>
            <a:r>
              <a:rPr lang="es-MX" sz="2800" dirty="0"/>
              <a:t> Presentan una gran dispersión y no logran capturar la relación entre las variables, mostrando un rendimiento pobre en la predicción de calificaciones. </a:t>
            </a:r>
          </a:p>
          <a:p>
            <a:pPr algn="just">
              <a:lnSpc>
                <a:spcPct val="115000"/>
              </a:lnSpc>
              <a:spcAft>
                <a:spcPts val="800"/>
              </a:spcAft>
            </a:pPr>
            <a:r>
              <a:rPr lang="es-MX" sz="2800" b="1" dirty="0" err="1"/>
              <a:t>Random</a:t>
            </a:r>
            <a:r>
              <a:rPr lang="es-MX" sz="2800" b="1" dirty="0"/>
              <a:t> Forest </a:t>
            </a:r>
            <a:r>
              <a:rPr lang="es-MX" sz="2800" b="1" dirty="0" err="1"/>
              <a:t>Regressor</a:t>
            </a:r>
            <a:r>
              <a:rPr lang="es-MX" sz="2800" b="1" dirty="0"/>
              <a:t>:</a:t>
            </a:r>
            <a:r>
              <a:rPr lang="es-MX" sz="2800" dirty="0"/>
              <a:t> Muestra la menor dispersión y una tendencia positiva más definida, lo que indica un mejor rendimiento en la predicción y una mejor captura de la relación entre las variables fisiológicas y el rendimiento académico.</a:t>
            </a:r>
            <a:endParaRPr lang="es-CL" dirty="0"/>
          </a:p>
        </p:txBody>
      </p:sp>
      <p:sp>
        <p:nvSpPr>
          <p:cNvPr id="4" name="Marcador de número de diapositiva 3"/>
          <p:cNvSpPr>
            <a:spLocks noGrp="1"/>
          </p:cNvSpPr>
          <p:nvPr>
            <p:ph type="sldNum" sz="quarter" idx="5"/>
          </p:nvPr>
        </p:nvSpPr>
        <p:spPr/>
        <p:txBody>
          <a:bodyPr/>
          <a:lstStyle/>
          <a:p>
            <a:fld id="{92532BAE-99A1-45BB-B351-1BB3B9ADD615}" type="slidenum">
              <a:rPr lang="es-CL" smtClean="0"/>
              <a:t>10</a:t>
            </a:fld>
            <a:endParaRPr lang="es-CL"/>
          </a:p>
        </p:txBody>
      </p:sp>
    </p:spTree>
    <p:extLst>
      <p:ext uri="{BB962C8B-B14F-4D97-AF65-F5344CB8AC3E}">
        <p14:creationId xmlns:p14="http://schemas.microsoft.com/office/powerpoint/2010/main" val="3423695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sz="1800" kern="100" dirty="0">
                <a:effectLst/>
                <a:latin typeface="Aptos" panose="020B0004020202020204" pitchFamily="34" charset="0"/>
                <a:ea typeface="Aptos" panose="020B0004020202020204" pitchFamily="34" charset="0"/>
                <a:cs typeface="Times New Roman" panose="02020603050405020304" pitchFamily="18" charset="0"/>
              </a:rPr>
              <a:t>Este proyecto ha explorado de manera exhaustiva la relación entre las respuestas fisiológicas al estrés y el rendimiento académico de estudiantes universitarios en contextos de evaluación. Los datos recopilados mediante dispositivos portátiles proporcionaron información sobre una variedad de variables fisiológicas. Estos datos, junto con las calificaciones obtenidas por los estudiantes, permitieron realizar un análisis detallado mediante técnicas de EDA y aprendizaje automático. Aunque el modelo </a:t>
            </a:r>
            <a:r>
              <a:rPr lang="es-CL" sz="1800" kern="100" dirty="0" err="1">
                <a:effectLst/>
                <a:latin typeface="Aptos" panose="020B0004020202020204" pitchFamily="34" charset="0"/>
                <a:ea typeface="Aptos" panose="020B0004020202020204" pitchFamily="34" charset="0"/>
                <a:cs typeface="Times New Roman" panose="02020603050405020304" pitchFamily="18" charset="0"/>
              </a:rPr>
              <a:t>Random</a:t>
            </a:r>
            <a:r>
              <a:rPr lang="es-CL" sz="1800" kern="100" dirty="0">
                <a:effectLst/>
                <a:latin typeface="Aptos" panose="020B0004020202020204" pitchFamily="34" charset="0"/>
                <a:ea typeface="Aptos" panose="020B0004020202020204" pitchFamily="34" charset="0"/>
                <a:cs typeface="Times New Roman" panose="02020603050405020304" pitchFamily="18" charset="0"/>
              </a:rPr>
              <a:t> Forest </a:t>
            </a:r>
            <a:r>
              <a:rPr lang="es-CL" sz="1800" kern="100" dirty="0" err="1">
                <a:effectLst/>
                <a:latin typeface="Aptos" panose="020B0004020202020204" pitchFamily="34" charset="0"/>
                <a:ea typeface="Aptos" panose="020B0004020202020204" pitchFamily="34" charset="0"/>
                <a:cs typeface="Times New Roman" panose="02020603050405020304" pitchFamily="18" charset="0"/>
              </a:rPr>
              <a:t>Regressor</a:t>
            </a:r>
            <a:r>
              <a:rPr lang="es-CL" sz="1800" kern="100" dirty="0">
                <a:effectLst/>
                <a:latin typeface="Aptos" panose="020B0004020202020204" pitchFamily="34" charset="0"/>
                <a:ea typeface="Aptos" panose="020B0004020202020204" pitchFamily="34" charset="0"/>
                <a:cs typeface="Times New Roman" panose="02020603050405020304" pitchFamily="18" charset="0"/>
              </a:rPr>
              <a:t> demostró ser el más eficaz, con un R2 Score de 0.14, los resultados generales indican que las variables fisiológicas no son suficientes por sí solas para predecir con alta precisión el rendimiento académico. La considerable variabilidad individual observada destaca la necesidad de enfoques personalizados y métodos más integrales. Los hallazgos tienen un impacto relevante en el ámbito educativo y en el campo del análisis de datos fisiológicos. Este estudio refuerza la idea de que el estrés es un factor significativo que afecta el rendimiento académico, pero también subraya la complejidad de esta relación. Por ejemplo, los datos sugieren que altos niveles de EDA pueden estar relacionados con un mejor rendimiento en algunos estudiantes, mientras que en otros pueden indicar dificultades. Este estudio también destaca la importancia de desarrollar herramientas para monitorear y gestionar el estrés de manera efectiva, lo que podría traducirse en una mejora en el bienestar y el éxito académico de los estudiantes. Además, este trabajo establece una metodología replicable que podría ser aplicada en otros contextos donde el estrés desempeñe un papel relevante.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L"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CL" dirty="0"/>
          </a:p>
        </p:txBody>
      </p:sp>
      <p:sp>
        <p:nvSpPr>
          <p:cNvPr id="4" name="Marcador de número de diapositiva 3"/>
          <p:cNvSpPr>
            <a:spLocks noGrp="1"/>
          </p:cNvSpPr>
          <p:nvPr>
            <p:ph type="sldNum" sz="quarter" idx="5"/>
          </p:nvPr>
        </p:nvSpPr>
        <p:spPr/>
        <p:txBody>
          <a:bodyPr/>
          <a:lstStyle/>
          <a:p>
            <a:fld id="{92532BAE-99A1-45BB-B351-1BB3B9ADD615}" type="slidenum">
              <a:rPr lang="es-CL" smtClean="0"/>
              <a:t>11</a:t>
            </a:fld>
            <a:endParaRPr lang="es-CL"/>
          </a:p>
        </p:txBody>
      </p:sp>
    </p:spTree>
    <p:extLst>
      <p:ext uri="{BB962C8B-B14F-4D97-AF65-F5344CB8AC3E}">
        <p14:creationId xmlns:p14="http://schemas.microsoft.com/office/powerpoint/2010/main" val="552361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nSpc>
                <a:spcPct val="115000"/>
              </a:lnSpc>
              <a:spcAft>
                <a:spcPts val="800"/>
              </a:spcAft>
            </a:pPr>
            <a:r>
              <a:rPr lang="es-CL" sz="1800" kern="100" dirty="0">
                <a:effectLst/>
                <a:latin typeface="Aptos" panose="020B0004020202020204" pitchFamily="34" charset="0"/>
                <a:ea typeface="Aptos" panose="020B0004020202020204" pitchFamily="34" charset="0"/>
                <a:cs typeface="Times New Roman" panose="02020603050405020304" pitchFamily="18" charset="0"/>
              </a:rPr>
              <a:t>En cuanto a las recomendaciones se considera: </a:t>
            </a:r>
          </a:p>
          <a:p>
            <a:pPr>
              <a:lnSpc>
                <a:spcPct val="115000"/>
              </a:lnSpc>
              <a:spcAft>
                <a:spcPts val="800"/>
              </a:spcAft>
            </a:pPr>
            <a:r>
              <a:rPr lang="es-CL" sz="1800" kern="100" dirty="0">
                <a:effectLst/>
                <a:latin typeface="Aptos" panose="020B0004020202020204" pitchFamily="34" charset="0"/>
                <a:ea typeface="Aptos" panose="020B0004020202020204" pitchFamily="34" charset="0"/>
                <a:cs typeface="Times New Roman" panose="02020603050405020304" pitchFamily="18" charset="0"/>
              </a:rPr>
              <a:t>1. Ampliación de la muestra: Es fundamental realizar estudios con un número mayor de participantes y una muestra más diversa para mejorar la representatividad y la generalización de los resultados. Esto permitiría identificar patrones comunes y diferencias significativas entre distintos grupos demográficos.</a:t>
            </a:r>
          </a:p>
          <a:p>
            <a:pPr>
              <a:lnSpc>
                <a:spcPct val="115000"/>
              </a:lnSpc>
              <a:spcAft>
                <a:spcPts val="800"/>
              </a:spcAft>
            </a:pPr>
            <a:r>
              <a:rPr lang="es-CL" sz="1800" kern="100" dirty="0">
                <a:effectLst/>
                <a:latin typeface="Aptos" panose="020B0004020202020204" pitchFamily="34" charset="0"/>
                <a:ea typeface="Aptos" panose="020B0004020202020204" pitchFamily="34" charset="0"/>
                <a:cs typeface="Times New Roman" panose="02020603050405020304" pitchFamily="18" charset="0"/>
              </a:rPr>
              <a:t>2. Inclusión de más variables: El estudio podría enriquecerse incorporando factores adicionales como niveles de ansiedad preexistente, calidad del sueño, tiempo de estudio, motivación y estados emocionales previos a los exámenes. Estos datos podrían complementar las variables fisiológicas para una predicción más precisa.</a:t>
            </a:r>
          </a:p>
          <a:p>
            <a:pPr>
              <a:lnSpc>
                <a:spcPct val="115000"/>
              </a:lnSpc>
              <a:spcAft>
                <a:spcPts val="800"/>
              </a:spcAft>
            </a:pPr>
            <a:r>
              <a:rPr lang="es-CL" sz="1800" kern="100" dirty="0">
                <a:effectLst/>
                <a:latin typeface="Aptos" panose="020B0004020202020204" pitchFamily="34" charset="0"/>
                <a:ea typeface="Aptos" panose="020B0004020202020204" pitchFamily="34" charset="0"/>
                <a:cs typeface="Times New Roman" panose="02020603050405020304" pitchFamily="18" charset="0"/>
              </a:rPr>
              <a:t>3. Modelos avanzados: Explorar el uso de técnicas más sofisticadas de aprendizaje profundo (Deep </a:t>
            </a:r>
            <a:r>
              <a:rPr lang="es-CL" sz="1800" kern="100" dirty="0" err="1">
                <a:effectLst/>
                <a:latin typeface="Aptos" panose="020B0004020202020204" pitchFamily="34" charset="0"/>
                <a:ea typeface="Aptos" panose="020B0004020202020204" pitchFamily="34" charset="0"/>
                <a:cs typeface="Times New Roman" panose="02020603050405020304" pitchFamily="18" charset="0"/>
              </a:rPr>
              <a:t>Learning</a:t>
            </a:r>
            <a:r>
              <a:rPr lang="es-CL" sz="1800" kern="100" dirty="0">
                <a:effectLst/>
                <a:latin typeface="Aptos" panose="020B0004020202020204" pitchFamily="34" charset="0"/>
                <a:ea typeface="Aptos" panose="020B0004020202020204" pitchFamily="34" charset="0"/>
                <a:cs typeface="Times New Roman" panose="02020603050405020304" pitchFamily="18" charset="0"/>
              </a:rPr>
              <a:t>) podría ayudar a capturar relaciones no lineales y patrones complejos en los datos. Modelos como redes neuronales recurrentes (RNN) o redes neuronales convolucionales (CNN) podrían ser particularmente útiles.</a:t>
            </a:r>
          </a:p>
          <a:p>
            <a:pPr>
              <a:lnSpc>
                <a:spcPct val="115000"/>
              </a:lnSpc>
              <a:spcAft>
                <a:spcPts val="800"/>
              </a:spcAft>
            </a:pPr>
            <a:r>
              <a:rPr lang="es-CL" sz="1800" kern="100" dirty="0">
                <a:effectLst/>
                <a:latin typeface="Aptos" panose="020B0004020202020204" pitchFamily="34" charset="0"/>
                <a:ea typeface="Aptos" panose="020B0004020202020204" pitchFamily="34" charset="0"/>
                <a:cs typeface="Times New Roman" panose="02020603050405020304" pitchFamily="18" charset="0"/>
              </a:rPr>
              <a:t>4. Intervenciones basadas en datos: Con los patrones identificados, se podrían desarrollar intervenciones personalizadas para ayudar a los estudiantes a manejar el estrés. Estas intervenciones podrían incluir sesiones de entrenamiento en técnicas de respiración, mindfulness o incluso ajustes en el diseño de los exámenes.</a:t>
            </a:r>
          </a:p>
          <a:p>
            <a:pPr>
              <a:lnSpc>
                <a:spcPct val="115000"/>
              </a:lnSpc>
              <a:spcAft>
                <a:spcPts val="800"/>
              </a:spcAft>
            </a:pPr>
            <a:r>
              <a:rPr lang="es-CL" sz="1800" kern="100" dirty="0">
                <a:effectLst/>
                <a:latin typeface="Aptos" panose="020B0004020202020204" pitchFamily="34" charset="0"/>
                <a:ea typeface="Aptos" panose="020B0004020202020204" pitchFamily="34" charset="0"/>
                <a:cs typeface="Times New Roman" panose="02020603050405020304" pitchFamily="18" charset="0"/>
              </a:rPr>
              <a:t>5. Exploración en otros contextos: La metodología implementada en este estudio podría adaptarse a otros escenarios, como ambientes laborales de alta presión o competiciones deportivas, para evaluar y manejar el impacto del estrés en el desempeño.</a:t>
            </a:r>
          </a:p>
          <a:p>
            <a:pPr>
              <a:lnSpc>
                <a:spcPct val="115000"/>
              </a:lnSpc>
              <a:spcAft>
                <a:spcPts val="800"/>
              </a:spcAft>
            </a:pPr>
            <a:r>
              <a:rPr lang="es-CL" sz="1800" kern="100" dirty="0">
                <a:effectLst/>
                <a:latin typeface="Aptos" panose="020B0004020202020204" pitchFamily="34" charset="0"/>
                <a:ea typeface="Aptos" panose="020B0004020202020204" pitchFamily="34" charset="0"/>
                <a:cs typeface="Times New Roman" panose="02020603050405020304" pitchFamily="18" charset="0"/>
              </a:rPr>
              <a:t>6. Integración de tecnología wearable: Se recomienda mejorar los dispositivos portátiles utilizados para recopilar datos fisiológicos, asegurando mayor precisión en las mediciones y la posibilidad de monitorear en tiempo real. Esto podría facilitar la identificación temprana de estudiantes en riesgo.</a:t>
            </a:r>
          </a:p>
          <a:p>
            <a:pPr>
              <a:lnSpc>
                <a:spcPct val="115000"/>
              </a:lnSpc>
              <a:spcAft>
                <a:spcPts val="800"/>
              </a:spcAft>
            </a:pPr>
            <a:r>
              <a:rPr lang="es-CL" sz="1800" kern="100" dirty="0">
                <a:effectLst/>
                <a:latin typeface="Aptos" panose="020B0004020202020204" pitchFamily="34" charset="0"/>
                <a:ea typeface="Aptos" panose="020B0004020202020204" pitchFamily="34" charset="0"/>
                <a:cs typeface="Times New Roman" panose="02020603050405020304" pitchFamily="18" charset="0"/>
              </a:rPr>
              <a:t>7. Análisis a largo plazo: Implementar estudios longitudinales que analicen cómo las respuestas fisiológicas al estrés evolucionan con el tiempo y su relación con el rendimiento académico y el bienestar general.</a:t>
            </a:r>
          </a:p>
          <a:p>
            <a:endParaRPr lang="es-CL" dirty="0"/>
          </a:p>
        </p:txBody>
      </p:sp>
      <p:sp>
        <p:nvSpPr>
          <p:cNvPr id="4" name="Marcador de número de diapositiva 3"/>
          <p:cNvSpPr>
            <a:spLocks noGrp="1"/>
          </p:cNvSpPr>
          <p:nvPr>
            <p:ph type="sldNum" sz="quarter" idx="5"/>
          </p:nvPr>
        </p:nvSpPr>
        <p:spPr/>
        <p:txBody>
          <a:bodyPr/>
          <a:lstStyle/>
          <a:p>
            <a:fld id="{92532BAE-99A1-45BB-B351-1BB3B9ADD615}" type="slidenum">
              <a:rPr lang="es-CL" smtClean="0"/>
              <a:t>12</a:t>
            </a:fld>
            <a:endParaRPr lang="es-CL"/>
          </a:p>
        </p:txBody>
      </p:sp>
    </p:spTree>
    <p:extLst>
      <p:ext uri="{BB962C8B-B14F-4D97-AF65-F5344CB8AC3E}">
        <p14:creationId xmlns:p14="http://schemas.microsoft.com/office/powerpoint/2010/main" val="2643149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15000"/>
              </a:lnSpc>
              <a:spcAft>
                <a:spcPts val="800"/>
              </a:spcAft>
            </a:pPr>
            <a:r>
              <a:rPr lang="es-CL" sz="1800" kern="100" dirty="0">
                <a:effectLst/>
                <a:latin typeface="Aptos" panose="020B0004020202020204" pitchFamily="34" charset="0"/>
                <a:ea typeface="Aptos" panose="020B0004020202020204" pitchFamily="34" charset="0"/>
                <a:cs typeface="Times New Roman" panose="02020603050405020304" pitchFamily="18" charset="0"/>
              </a:rPr>
              <a:t>Este proyecto se enmarca dentro del desafío propuesto por </a:t>
            </a:r>
            <a:r>
              <a:rPr lang="es-CL" sz="1800" kern="100" dirty="0" err="1">
                <a:effectLst/>
                <a:latin typeface="Aptos" panose="020B0004020202020204" pitchFamily="34" charset="0"/>
                <a:ea typeface="Aptos" panose="020B0004020202020204" pitchFamily="34" charset="0"/>
                <a:cs typeface="Times New Roman" panose="02020603050405020304" pitchFamily="18" charset="0"/>
              </a:rPr>
              <a:t>PhysioNet</a:t>
            </a:r>
            <a:r>
              <a:rPr lang="es-CL" sz="1800" kern="100" dirty="0">
                <a:effectLst/>
                <a:latin typeface="Aptos" panose="020B0004020202020204" pitchFamily="34" charset="0"/>
                <a:ea typeface="Aptos" panose="020B0004020202020204" pitchFamily="34" charset="0"/>
                <a:cs typeface="Times New Roman" panose="02020603050405020304" pitchFamily="18" charset="0"/>
              </a:rPr>
              <a:t>. Este desafío se centra en el análisis de datos fisiológicos que se recopilaron utilizando dispositivos portátiles (wearables) durante los exámenes académicos. El objetivo principal es investigar la relación entre las respuestas fisiológicas de los estudiantes al estrés y su rendimiento cognitivo en estas situaciones de evaluación. Los datos recopilados incluyen una variedad de señales fisiológicas, como la frecuencia cardíaca (HR), la variabilidad de la frecuencia cardíaca (HRV), la actividad </a:t>
            </a:r>
            <a:r>
              <a:rPr lang="es-CL" sz="1800" kern="100" dirty="0" err="1">
                <a:effectLst/>
                <a:latin typeface="Aptos" panose="020B0004020202020204" pitchFamily="34" charset="0"/>
                <a:ea typeface="Aptos" panose="020B0004020202020204" pitchFamily="34" charset="0"/>
                <a:cs typeface="Times New Roman" panose="02020603050405020304" pitchFamily="18" charset="0"/>
              </a:rPr>
              <a:t>electrodérmica</a:t>
            </a:r>
            <a:r>
              <a:rPr lang="es-CL" sz="1800" kern="100" dirty="0">
                <a:effectLst/>
                <a:latin typeface="Aptos" panose="020B0004020202020204" pitchFamily="34" charset="0"/>
                <a:ea typeface="Aptos" panose="020B0004020202020204" pitchFamily="34" charset="0"/>
                <a:cs typeface="Times New Roman" panose="02020603050405020304" pitchFamily="18" charset="0"/>
              </a:rPr>
              <a:t> (EDA), la temperatura (TEMP), el volumen de pulso sanguíneo (BVP) y los datos de </a:t>
            </a:r>
            <a:r>
              <a:rPr lang="es-CL" sz="1800" kern="100" dirty="0" err="1">
                <a:effectLst/>
                <a:latin typeface="Aptos" panose="020B0004020202020204" pitchFamily="34" charset="0"/>
                <a:ea typeface="Aptos" panose="020B0004020202020204" pitchFamily="34" charset="0"/>
                <a:cs typeface="Times New Roman" panose="02020603050405020304" pitchFamily="18" charset="0"/>
              </a:rPr>
              <a:t>acelerometría</a:t>
            </a:r>
            <a:r>
              <a:rPr lang="es-CL" sz="1800" kern="100" dirty="0">
                <a:effectLst/>
                <a:latin typeface="Aptos" panose="020B0004020202020204" pitchFamily="34" charset="0"/>
                <a:ea typeface="Aptos" panose="020B0004020202020204" pitchFamily="34" charset="0"/>
                <a:cs typeface="Times New Roman" panose="02020603050405020304" pitchFamily="18" charset="0"/>
              </a:rPr>
              <a:t> (ACC). Además de estas mediciones fisiológicas, también se dispone de datos contextuales, como las calificaciones de los estudiantes en los exámenes. Para llevar a cabo este análisis, se ha desarrollado un código en Python que realiza un análisis exploratorio de datos (EDA) y modelado predictivo. El código incluye funciones para leer los datos de los archivos CSV, mostrar las calificaciones de los estudiantes e implementar una aplicación con interfaz gráfica (GUI) para la visualización de los datos y los resultados del modelado.</a:t>
            </a:r>
          </a:p>
          <a:p>
            <a:r>
              <a:rPr lang="es-CL" sz="1800" dirty="0">
                <a:effectLst/>
                <a:latin typeface="Aptos" panose="020B0004020202020204" pitchFamily="34" charset="0"/>
                <a:ea typeface="Aptos" panose="020B0004020202020204" pitchFamily="34" charset="0"/>
                <a:cs typeface="Times New Roman" panose="02020603050405020304" pitchFamily="18" charset="0"/>
              </a:rPr>
              <a:t>El problema central que aborda este proyecto es la predicción del rendimiento cognitivo de estudiantes universitarios en situaciones de estrés académico, utilizando para ello los datos fisiológicos recopilados por los wearables. Se busca comprender cómo las respuestas fisiológicas al estrés se correlacionan con el desempeño académico de los estudiantes, lo cual es un problema relevante debido al impacto significativo que tiene el estrés en el bienestar y el éxito académico. </a:t>
            </a:r>
            <a:endParaRPr lang="es-CL" dirty="0"/>
          </a:p>
        </p:txBody>
      </p:sp>
      <p:sp>
        <p:nvSpPr>
          <p:cNvPr id="4" name="Marcador de número de diapositiva 3"/>
          <p:cNvSpPr>
            <a:spLocks noGrp="1"/>
          </p:cNvSpPr>
          <p:nvPr>
            <p:ph type="sldNum" sz="quarter" idx="5"/>
          </p:nvPr>
        </p:nvSpPr>
        <p:spPr/>
        <p:txBody>
          <a:bodyPr/>
          <a:lstStyle/>
          <a:p>
            <a:fld id="{92532BAE-99A1-45BB-B351-1BB3B9ADD615}" type="slidenum">
              <a:rPr lang="es-CL" smtClean="0"/>
              <a:t>2</a:t>
            </a:fld>
            <a:endParaRPr lang="es-CL"/>
          </a:p>
        </p:txBody>
      </p:sp>
    </p:spTree>
    <p:extLst>
      <p:ext uri="{BB962C8B-B14F-4D97-AF65-F5344CB8AC3E}">
        <p14:creationId xmlns:p14="http://schemas.microsoft.com/office/powerpoint/2010/main" val="3214661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sz="1800" dirty="0">
                <a:effectLst/>
                <a:latin typeface="Aptos" panose="020B0004020202020204" pitchFamily="34" charset="0"/>
                <a:ea typeface="Aptos" panose="020B0004020202020204" pitchFamily="34" charset="0"/>
                <a:cs typeface="Times New Roman" panose="02020603050405020304" pitchFamily="18" charset="0"/>
              </a:rPr>
              <a:t>Este proyecto tiene como objetivo contribuir al campo de la investigación educativa y al desarrollo de herramientas para mejorar el aprendizaje de los estudiantes. Una de las principales contribuciones es el desarrollo de un modelo predictivo del rendimiento cognitivo basado en datos fisiológicos. Este modelo podría utilizarse para identificar a los estudiantes en riesgo de bajo rendimiento debido al estrés y para desarrollar intervenciones personalizadas. Es por ello que </a:t>
            </a:r>
            <a:r>
              <a:rPr lang="es-CL" sz="1800" b="0" i="0" baseline="0" dirty="0">
                <a:effectLst/>
                <a:latin typeface="Aptos" panose="020B0004020202020204" pitchFamily="34" charset="0"/>
                <a:ea typeface="Aptos" panose="020B0004020202020204" pitchFamily="34" charset="0"/>
                <a:cs typeface="Times New Roman" panose="02020603050405020304" pitchFamily="18" charset="0"/>
              </a:rPr>
              <a:t>tuve que e</a:t>
            </a:r>
            <a:r>
              <a:rPr lang="es-CL" b="0" i="0" baseline="0" dirty="0"/>
              <a:t>valuar la capacidad de los modelos de aprendizaje automático para predecir el rendimiento académico a partir de datos fisiológicos e Identificar patrones individuales de respuesta al estrés y analizar la variabilidad individual.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s-CL" dirty="0"/>
          </a:p>
        </p:txBody>
      </p:sp>
      <p:sp>
        <p:nvSpPr>
          <p:cNvPr id="4" name="Marcador de número de diapositiva 3"/>
          <p:cNvSpPr>
            <a:spLocks noGrp="1"/>
          </p:cNvSpPr>
          <p:nvPr>
            <p:ph type="sldNum" sz="quarter" idx="5"/>
          </p:nvPr>
        </p:nvSpPr>
        <p:spPr/>
        <p:txBody>
          <a:bodyPr/>
          <a:lstStyle/>
          <a:p>
            <a:fld id="{92532BAE-99A1-45BB-B351-1BB3B9ADD615}" type="slidenum">
              <a:rPr lang="es-CL" smtClean="0"/>
              <a:t>3</a:t>
            </a:fld>
            <a:endParaRPr lang="es-CL"/>
          </a:p>
        </p:txBody>
      </p:sp>
    </p:spTree>
    <p:extLst>
      <p:ext uri="{BB962C8B-B14F-4D97-AF65-F5344CB8AC3E}">
        <p14:creationId xmlns:p14="http://schemas.microsoft.com/office/powerpoint/2010/main" val="2144753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15000"/>
              </a:lnSpc>
              <a:spcAft>
                <a:spcPts val="800"/>
              </a:spcAft>
            </a:pPr>
            <a:r>
              <a:rPr lang="es-CL" sz="1800" dirty="0">
                <a:effectLst/>
                <a:latin typeface="Aptos" panose="020B0004020202020204" pitchFamily="34" charset="0"/>
                <a:ea typeface="Aptos" panose="020B0004020202020204" pitchFamily="34" charset="0"/>
                <a:cs typeface="Times New Roman" panose="02020603050405020304" pitchFamily="18" charset="0"/>
              </a:rPr>
              <a:t>El conjunto de datos incluye información obtenida de 10 estudiantes universitarios que participaron en el estudio. Los estudiantes llevaron dispositivos portátiles durante los días de examen, que registraron varias señales fisiológicas y datos contextuales. En total se realizaron 3 exámenes. </a:t>
            </a:r>
          </a:p>
          <a:p>
            <a:pPr algn="just">
              <a:lnSpc>
                <a:spcPct val="115000"/>
              </a:lnSpc>
              <a:spcAft>
                <a:spcPts val="800"/>
              </a:spcAft>
            </a:pPr>
            <a:r>
              <a:rPr lang="es-CL" sz="1800" b="1" kern="100" dirty="0">
                <a:effectLst/>
                <a:latin typeface="Aptos" panose="020B0004020202020204" pitchFamily="34" charset="0"/>
                <a:ea typeface="Aptos" panose="020B0004020202020204" pitchFamily="34" charset="0"/>
                <a:cs typeface="Times New Roman" panose="02020603050405020304" pitchFamily="18" charset="0"/>
              </a:rPr>
              <a:t>1. Datos fisiológicos</a:t>
            </a:r>
            <a:endParaRPr lang="es-CL"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lnSpc>
                <a:spcPct val="115000"/>
              </a:lnSpc>
              <a:buFont typeface="Symbol" panose="05050102010706020507" pitchFamily="18" charset="2"/>
              <a:buChar char=""/>
            </a:pPr>
            <a:r>
              <a:rPr lang="es-CL" sz="1800" b="1" kern="100" dirty="0">
                <a:effectLst/>
                <a:latin typeface="Aptos" panose="020B0004020202020204" pitchFamily="34" charset="0"/>
                <a:ea typeface="Aptos" panose="020B0004020202020204" pitchFamily="34" charset="0"/>
                <a:cs typeface="Times New Roman" panose="02020603050405020304" pitchFamily="18" charset="0"/>
              </a:rPr>
              <a:t>TEMP.csv (Temperatura)</a:t>
            </a:r>
            <a:r>
              <a:rPr lang="es-CL" sz="1800" kern="100" dirty="0">
                <a:effectLst/>
                <a:latin typeface="Aptos" panose="020B0004020202020204" pitchFamily="34" charset="0"/>
                <a:ea typeface="Aptos" panose="020B0004020202020204" pitchFamily="34" charset="0"/>
                <a:cs typeface="Times New Roman" panose="02020603050405020304" pitchFamily="18" charset="0"/>
              </a:rPr>
              <a:t>: El monitoreo de la temperatura corporal durante el examen puede mostrar cómo el estrés afecta la temperatura del cuerpo. Puedes analizar si hay un aumento o disminución significativa de la temperatura en ciertos momentos del examen o compararlo entre distintos participantes y exámenes (Final, </a:t>
            </a:r>
            <a:r>
              <a:rPr lang="es-CL" sz="1800" kern="100" dirty="0" err="1">
                <a:effectLst/>
                <a:latin typeface="Aptos" panose="020B0004020202020204" pitchFamily="34" charset="0"/>
                <a:ea typeface="Aptos" panose="020B0004020202020204" pitchFamily="34" charset="0"/>
                <a:cs typeface="Times New Roman" panose="02020603050405020304" pitchFamily="18" charset="0"/>
              </a:rPr>
              <a:t>Midterm</a:t>
            </a:r>
            <a:r>
              <a:rPr lang="es-CL" sz="1800" kern="100" dirty="0">
                <a:effectLst/>
                <a:latin typeface="Aptos" panose="020B0004020202020204" pitchFamily="34" charset="0"/>
                <a:ea typeface="Aptos" panose="020B0004020202020204" pitchFamily="34" charset="0"/>
                <a:cs typeface="Times New Roman" panose="02020603050405020304" pitchFamily="18" charset="0"/>
              </a:rPr>
              <a:t> 1, </a:t>
            </a:r>
            <a:r>
              <a:rPr lang="es-CL" sz="1800" kern="100" dirty="0" err="1">
                <a:effectLst/>
                <a:latin typeface="Aptos" panose="020B0004020202020204" pitchFamily="34" charset="0"/>
                <a:ea typeface="Aptos" panose="020B0004020202020204" pitchFamily="34" charset="0"/>
                <a:cs typeface="Times New Roman" panose="02020603050405020304" pitchFamily="18" charset="0"/>
              </a:rPr>
              <a:t>Midterm</a:t>
            </a:r>
            <a:r>
              <a:rPr lang="es-CL" sz="1800" kern="100" dirty="0">
                <a:effectLst/>
                <a:latin typeface="Aptos" panose="020B0004020202020204" pitchFamily="34" charset="0"/>
                <a:ea typeface="Aptos" panose="020B0004020202020204" pitchFamily="34" charset="0"/>
                <a:cs typeface="Times New Roman" panose="02020603050405020304" pitchFamily="18" charset="0"/>
              </a:rPr>
              <a:t> 2).</a:t>
            </a:r>
          </a:p>
          <a:p>
            <a:pPr marL="342900" lvl="0" indent="-342900" algn="just">
              <a:lnSpc>
                <a:spcPct val="115000"/>
              </a:lnSpc>
              <a:buFont typeface="Symbol" panose="05050102010706020507" pitchFamily="18" charset="2"/>
              <a:buChar char=""/>
            </a:pPr>
            <a:r>
              <a:rPr lang="es-CL" sz="1800" b="1" kern="100" dirty="0">
                <a:effectLst/>
                <a:latin typeface="Aptos" panose="020B0004020202020204" pitchFamily="34" charset="0"/>
                <a:ea typeface="Aptos" panose="020B0004020202020204" pitchFamily="34" charset="0"/>
                <a:cs typeface="Times New Roman" panose="02020603050405020304" pitchFamily="18" charset="0"/>
              </a:rPr>
              <a:t>EDA.csv (Actividad </a:t>
            </a:r>
            <a:r>
              <a:rPr lang="es-CL" sz="1800" b="1" kern="100" dirty="0" err="1">
                <a:effectLst/>
                <a:latin typeface="Aptos" panose="020B0004020202020204" pitchFamily="34" charset="0"/>
                <a:ea typeface="Aptos" panose="020B0004020202020204" pitchFamily="34" charset="0"/>
                <a:cs typeface="Times New Roman" panose="02020603050405020304" pitchFamily="18" charset="0"/>
              </a:rPr>
              <a:t>Electrodérmica</a:t>
            </a:r>
            <a:r>
              <a:rPr lang="es-CL" sz="1800" b="1" kern="100" dirty="0">
                <a:effectLst/>
                <a:latin typeface="Aptos" panose="020B0004020202020204" pitchFamily="34" charset="0"/>
                <a:ea typeface="Aptos" panose="020B0004020202020204" pitchFamily="34" charset="0"/>
                <a:cs typeface="Times New Roman" panose="02020603050405020304" pitchFamily="18" charset="0"/>
              </a:rPr>
              <a:t>)</a:t>
            </a:r>
            <a:r>
              <a:rPr lang="es-CL" sz="1800" kern="100" dirty="0">
                <a:effectLst/>
                <a:latin typeface="Aptos" panose="020B0004020202020204" pitchFamily="34" charset="0"/>
                <a:ea typeface="Aptos" panose="020B0004020202020204" pitchFamily="34" charset="0"/>
                <a:cs typeface="Times New Roman" panose="02020603050405020304" pitchFamily="18" charset="0"/>
              </a:rPr>
              <a:t>: La actividad </a:t>
            </a:r>
            <a:r>
              <a:rPr lang="es-CL" sz="1800" kern="100" dirty="0" err="1">
                <a:effectLst/>
                <a:latin typeface="Aptos" panose="020B0004020202020204" pitchFamily="34" charset="0"/>
                <a:ea typeface="Aptos" panose="020B0004020202020204" pitchFamily="34" charset="0"/>
                <a:cs typeface="Times New Roman" panose="02020603050405020304" pitchFamily="18" charset="0"/>
              </a:rPr>
              <a:t>electrodérmica</a:t>
            </a:r>
            <a:r>
              <a:rPr lang="es-CL" sz="1800" kern="100" dirty="0">
                <a:effectLst/>
                <a:latin typeface="Aptos" panose="020B0004020202020204" pitchFamily="34" charset="0"/>
                <a:ea typeface="Aptos" panose="020B0004020202020204" pitchFamily="34" charset="0"/>
                <a:cs typeface="Times New Roman" panose="02020603050405020304" pitchFamily="18" charset="0"/>
              </a:rPr>
              <a:t> está asociada con la respuesta emocional y de estrés. Los picos en la actividad podrían corresponder a momentos de mayor estrés. Un análisis puede buscar correlaciones entre la EDA y eventos clave marcados en los tags, como el inicio del examen.</a:t>
            </a:r>
          </a:p>
          <a:p>
            <a:pPr marL="342900" lvl="0" indent="-342900" algn="just">
              <a:lnSpc>
                <a:spcPct val="115000"/>
              </a:lnSpc>
              <a:buFont typeface="Symbol" panose="05050102010706020507" pitchFamily="18" charset="2"/>
              <a:buChar char=""/>
            </a:pPr>
            <a:r>
              <a:rPr lang="es-CL" sz="1800" b="1" kern="100" dirty="0">
                <a:effectLst/>
                <a:latin typeface="Aptos" panose="020B0004020202020204" pitchFamily="34" charset="0"/>
                <a:ea typeface="Aptos" panose="020B0004020202020204" pitchFamily="34" charset="0"/>
                <a:cs typeface="Times New Roman" panose="02020603050405020304" pitchFamily="18" charset="0"/>
              </a:rPr>
              <a:t>BVP.csv (Volumen de Pulso Sanguíneo)</a:t>
            </a:r>
            <a:r>
              <a:rPr lang="es-CL" sz="1800" kern="100" dirty="0">
                <a:effectLst/>
                <a:latin typeface="Aptos" panose="020B0004020202020204" pitchFamily="34" charset="0"/>
                <a:ea typeface="Aptos" panose="020B0004020202020204" pitchFamily="34" charset="0"/>
                <a:cs typeface="Times New Roman" panose="02020603050405020304" pitchFamily="18" charset="0"/>
              </a:rPr>
              <a:t>: El volumen de pulso sanguíneo medido por un </a:t>
            </a:r>
            <a:r>
              <a:rPr lang="es-CL" sz="1800" kern="100" dirty="0" err="1">
                <a:effectLst/>
                <a:latin typeface="Aptos" panose="020B0004020202020204" pitchFamily="34" charset="0"/>
                <a:ea typeface="Aptos" panose="020B0004020202020204" pitchFamily="34" charset="0"/>
                <a:cs typeface="Times New Roman" panose="02020603050405020304" pitchFamily="18" charset="0"/>
              </a:rPr>
              <a:t>fotopletismógrafo</a:t>
            </a:r>
            <a:r>
              <a:rPr lang="es-CL" sz="1800" kern="100" dirty="0">
                <a:effectLst/>
                <a:latin typeface="Aptos" panose="020B0004020202020204" pitchFamily="34" charset="0"/>
                <a:ea typeface="Aptos" panose="020B0004020202020204" pitchFamily="34" charset="0"/>
                <a:cs typeface="Times New Roman" panose="02020603050405020304" pitchFamily="18" charset="0"/>
              </a:rPr>
              <a:t> te permite analizar los cambios en la circulación y el ritmo cardíaco. Se pueden identificar patrones en la circulación sanguínea que reflejen variaciones en los niveles de estrés a lo largo del tiempo.</a:t>
            </a:r>
          </a:p>
          <a:p>
            <a:pPr marL="342900" lvl="0" indent="-342900" algn="just">
              <a:lnSpc>
                <a:spcPct val="115000"/>
              </a:lnSpc>
              <a:buFont typeface="Symbol" panose="05050102010706020507" pitchFamily="18" charset="2"/>
              <a:buChar char=""/>
            </a:pPr>
            <a:r>
              <a:rPr lang="es-CL" sz="1800" b="1" kern="100" dirty="0">
                <a:effectLst/>
                <a:latin typeface="Aptos" panose="020B0004020202020204" pitchFamily="34" charset="0"/>
                <a:ea typeface="Aptos" panose="020B0004020202020204" pitchFamily="34" charset="0"/>
                <a:cs typeface="Times New Roman" panose="02020603050405020304" pitchFamily="18" charset="0"/>
              </a:rPr>
              <a:t>ACC.csv (Acelerómetro)</a:t>
            </a:r>
            <a:r>
              <a:rPr lang="es-CL" sz="1800" kern="100" dirty="0">
                <a:effectLst/>
                <a:latin typeface="Aptos" panose="020B0004020202020204" pitchFamily="34" charset="0"/>
                <a:ea typeface="Aptos" panose="020B0004020202020204" pitchFamily="34" charset="0"/>
                <a:cs typeface="Times New Roman" panose="02020603050405020304" pitchFamily="18" charset="0"/>
              </a:rPr>
              <a:t>: El acelerómetro mide el movimiento en los tres ejes (x, y, z). Se puede analizar si los participantes están inquietos o si muestran movimientos inusuales (como temblores) durante el examen, lo que podría reflejar ansiedad o nerviosismo.</a:t>
            </a:r>
          </a:p>
          <a:p>
            <a:pPr marL="342900" lvl="0" indent="-342900" algn="just">
              <a:lnSpc>
                <a:spcPct val="115000"/>
              </a:lnSpc>
              <a:buFont typeface="Symbol" panose="05050102010706020507" pitchFamily="18" charset="2"/>
              <a:buChar char=""/>
            </a:pPr>
            <a:r>
              <a:rPr lang="es-CL" sz="1800" b="1" kern="100" dirty="0">
                <a:effectLst/>
                <a:latin typeface="Aptos" panose="020B0004020202020204" pitchFamily="34" charset="0"/>
                <a:ea typeface="Aptos" panose="020B0004020202020204" pitchFamily="34" charset="0"/>
                <a:cs typeface="Times New Roman" panose="02020603050405020304" pitchFamily="18" charset="0"/>
              </a:rPr>
              <a:t>IBI.csv (Intervalos entre latidos)</a:t>
            </a:r>
            <a:r>
              <a:rPr lang="es-CL" sz="1800" kern="100" dirty="0">
                <a:effectLst/>
                <a:latin typeface="Aptos" panose="020B0004020202020204" pitchFamily="34" charset="0"/>
                <a:ea typeface="Aptos" panose="020B0004020202020204" pitchFamily="34" charset="0"/>
                <a:cs typeface="Times New Roman" panose="02020603050405020304" pitchFamily="18" charset="0"/>
              </a:rPr>
              <a:t>: El IBI indica el tiempo entre latidos del corazón, lo cual está relacionado con la variabilidad del ritmo cardíaco (HRV). La HRV puede reflejar la respuesta autonómica del cuerpo al estrés. Analizar cómo varía el IBI durante el examen o en momentos de alta presión puede ofrecer </a:t>
            </a:r>
            <a:r>
              <a:rPr lang="es-CL" sz="1800" kern="100" dirty="0" err="1">
                <a:effectLst/>
                <a:latin typeface="Aptos" panose="020B0004020202020204" pitchFamily="34" charset="0"/>
                <a:ea typeface="Aptos" panose="020B0004020202020204" pitchFamily="34" charset="0"/>
                <a:cs typeface="Times New Roman" panose="02020603050405020304" pitchFamily="18" charset="0"/>
              </a:rPr>
              <a:t>insights</a:t>
            </a:r>
            <a:r>
              <a:rPr lang="es-CL" sz="1800" kern="100" dirty="0">
                <a:effectLst/>
                <a:latin typeface="Aptos" panose="020B0004020202020204" pitchFamily="34" charset="0"/>
                <a:ea typeface="Aptos" panose="020B0004020202020204" pitchFamily="34" charset="0"/>
                <a:cs typeface="Times New Roman" panose="02020603050405020304" pitchFamily="18" charset="0"/>
              </a:rPr>
              <a:t> sobre el control del sistema nervioso autónomo.</a:t>
            </a:r>
          </a:p>
          <a:p>
            <a:pPr marL="342900" lvl="0" indent="-342900" algn="just">
              <a:lnSpc>
                <a:spcPct val="115000"/>
              </a:lnSpc>
              <a:buFont typeface="Symbol" panose="05050102010706020507" pitchFamily="18" charset="2"/>
              <a:buChar char=""/>
            </a:pPr>
            <a:r>
              <a:rPr lang="es-CL" sz="1800" b="1" kern="100" dirty="0">
                <a:effectLst/>
                <a:latin typeface="Aptos" panose="020B0004020202020204" pitchFamily="34" charset="0"/>
                <a:ea typeface="Aptos" panose="020B0004020202020204" pitchFamily="34" charset="0"/>
                <a:cs typeface="Times New Roman" panose="02020603050405020304" pitchFamily="18" charset="0"/>
              </a:rPr>
              <a:t>HR.csv (Frecuencia cardíaca)</a:t>
            </a:r>
            <a:r>
              <a:rPr lang="es-CL" sz="1800" kern="100" dirty="0">
                <a:effectLst/>
                <a:latin typeface="Aptos" panose="020B0004020202020204" pitchFamily="34" charset="0"/>
                <a:ea typeface="Aptos" panose="020B0004020202020204" pitchFamily="34" charset="0"/>
                <a:cs typeface="Times New Roman" panose="02020603050405020304" pitchFamily="18" charset="0"/>
              </a:rPr>
              <a:t>: La frecuencia cardíaca es otro indicador directo del estrés. Puedes observar si hay aumentos repentinos del ritmo cardíaco, lo cual podría estar relacionado con eventos estresantes durante el examen. También puedes comparar la frecuencia cardíaca entre exámenes o entre diferentes participantes.</a:t>
            </a:r>
          </a:p>
          <a:p>
            <a:pPr marL="342900" lvl="0" indent="-342900" algn="just">
              <a:lnSpc>
                <a:spcPct val="115000"/>
              </a:lnSpc>
              <a:spcAft>
                <a:spcPts val="800"/>
              </a:spcAft>
              <a:buFont typeface="Symbol" panose="05050102010706020507" pitchFamily="18" charset="2"/>
              <a:buChar char=""/>
            </a:pPr>
            <a:r>
              <a:rPr lang="es-CL" sz="1800" b="1" kern="100" dirty="0">
                <a:effectLst/>
                <a:latin typeface="Aptos" panose="020B0004020202020204" pitchFamily="34" charset="0"/>
                <a:ea typeface="Aptos" panose="020B0004020202020204" pitchFamily="34" charset="0"/>
                <a:cs typeface="Times New Roman" panose="02020603050405020304" pitchFamily="18" charset="0"/>
              </a:rPr>
              <a:t>tags.csv (Marcadores de eventos)</a:t>
            </a:r>
            <a:r>
              <a:rPr lang="es-CL" sz="1800" kern="100" dirty="0">
                <a:effectLst/>
                <a:latin typeface="Aptos" panose="020B0004020202020204" pitchFamily="34" charset="0"/>
                <a:ea typeface="Aptos" panose="020B0004020202020204" pitchFamily="34" charset="0"/>
                <a:cs typeface="Times New Roman" panose="02020603050405020304" pitchFamily="18" charset="0"/>
              </a:rPr>
              <a:t>: Los tags son momentos clave donde se marcó un evento, como el inicio de una pregunta o una pausa. Puedes usar estos marcadores para alinear los datos fisiológicos y analizar cómo las respuestas fisiológicas coinciden con eventos importantes del examen.</a:t>
            </a:r>
          </a:p>
          <a:p>
            <a:pPr algn="just">
              <a:lnSpc>
                <a:spcPct val="115000"/>
              </a:lnSpc>
              <a:spcAft>
                <a:spcPts val="800"/>
              </a:spcAft>
            </a:pPr>
            <a:r>
              <a:rPr lang="es-CL" sz="1800" b="1" kern="100" dirty="0">
                <a:effectLst/>
                <a:latin typeface="Aptos" panose="020B0004020202020204" pitchFamily="34" charset="0"/>
                <a:ea typeface="Aptos" panose="020B0004020202020204" pitchFamily="34" charset="0"/>
                <a:cs typeface="Times New Roman" panose="02020603050405020304" pitchFamily="18" charset="0"/>
              </a:rPr>
              <a:t>2. Datos contextuales</a:t>
            </a:r>
            <a:endParaRPr lang="es-CL"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lnSpc>
                <a:spcPct val="115000"/>
              </a:lnSpc>
              <a:spcAft>
                <a:spcPts val="800"/>
              </a:spcAft>
              <a:buSzPts val="1000"/>
              <a:buFont typeface="Symbol" panose="05050102010706020507" pitchFamily="18" charset="2"/>
              <a:buChar char=""/>
              <a:tabLst>
                <a:tab pos="457200" algn="l"/>
              </a:tabLst>
            </a:pPr>
            <a:r>
              <a:rPr lang="es-CL" sz="1800" b="1" kern="100" dirty="0">
                <a:effectLst/>
                <a:latin typeface="Aptos" panose="020B0004020202020204" pitchFamily="34" charset="0"/>
                <a:ea typeface="Aptos" panose="020B0004020202020204" pitchFamily="34" charset="0"/>
                <a:cs typeface="Times New Roman" panose="02020603050405020304" pitchFamily="18" charset="0"/>
              </a:rPr>
              <a:t>StudentGrades.txt (Rendimiento en el examen)</a:t>
            </a:r>
            <a:r>
              <a:rPr lang="es-CL" sz="1800" kern="100" dirty="0">
                <a:effectLst/>
                <a:latin typeface="Aptos" panose="020B0004020202020204" pitchFamily="34" charset="0"/>
                <a:ea typeface="Aptos" panose="020B0004020202020204" pitchFamily="34" charset="0"/>
                <a:cs typeface="Times New Roman" panose="02020603050405020304" pitchFamily="18" charset="0"/>
              </a:rPr>
              <a:t>: Información sobre el rendimiento cognitivo de los participantes, medida a través de las calificaciones o resultados obtenidos en los exámenes. </a:t>
            </a:r>
          </a:p>
          <a:p>
            <a:pPr marL="0" lvl="0" indent="0" algn="just">
              <a:lnSpc>
                <a:spcPct val="115000"/>
              </a:lnSpc>
              <a:spcAft>
                <a:spcPts val="800"/>
              </a:spcAft>
              <a:buSzPts val="1000"/>
              <a:buFont typeface="Symbol" panose="05050102010706020507" pitchFamily="18" charset="2"/>
              <a:buNone/>
              <a:tabLst>
                <a:tab pos="457200" algn="l"/>
              </a:tabLst>
            </a:pPr>
            <a:endParaRPr lang="es-CL"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pPr>
            <a:r>
              <a:rPr lang="es-CL" sz="1800" kern="100" dirty="0">
                <a:effectLst/>
                <a:latin typeface="Aptos" panose="020B0004020202020204" pitchFamily="34" charset="0"/>
                <a:ea typeface="Aptos" panose="020B0004020202020204" pitchFamily="34" charset="0"/>
                <a:cs typeface="Times New Roman" panose="02020603050405020304" pitchFamily="18" charset="0"/>
              </a:rPr>
              <a:t>El EDA es fundamental para comprender la naturaleza de los datos, identificar patrones, detectar anomalías y formular hipótesis. El código facilita este proceso a través de su interfaz gráfica, que permite:</a:t>
            </a:r>
          </a:p>
          <a:p>
            <a:pPr marL="342900" lvl="0" indent="-342900" algn="just">
              <a:lnSpc>
                <a:spcPct val="115000"/>
              </a:lnSpc>
              <a:spcAft>
                <a:spcPts val="800"/>
              </a:spcAft>
              <a:buSzPts val="1000"/>
              <a:buFont typeface="Symbol" panose="05050102010706020507" pitchFamily="18" charset="2"/>
              <a:buChar char=""/>
              <a:tabLst>
                <a:tab pos="457200" algn="l"/>
              </a:tabLst>
            </a:pPr>
            <a:r>
              <a:rPr lang="es-CL" sz="1800" b="1" kern="100" dirty="0">
                <a:effectLst/>
                <a:latin typeface="Aptos" panose="020B0004020202020204" pitchFamily="34" charset="0"/>
                <a:ea typeface="Aptos" panose="020B0004020202020204" pitchFamily="34" charset="0"/>
                <a:cs typeface="Times New Roman" panose="02020603050405020304" pitchFamily="18" charset="0"/>
              </a:rPr>
              <a:t>Visualizar las tendencias de las variables fisiológicas (</a:t>
            </a:r>
            <a:r>
              <a:rPr lang="es-CL" sz="1800" b="1" kern="100" dirty="0" err="1">
                <a:effectLst/>
                <a:latin typeface="Aptos" panose="020B0004020202020204" pitchFamily="34" charset="0"/>
                <a:ea typeface="Aptos" panose="020B0004020202020204" pitchFamily="34" charset="0"/>
                <a:cs typeface="Times New Roman" panose="02020603050405020304" pitchFamily="18" charset="0"/>
              </a:rPr>
              <a:t>plot_tendencias</a:t>
            </a:r>
            <a:r>
              <a:rPr lang="es-CL" sz="1800" b="1" kern="100" dirty="0">
                <a:effectLst/>
                <a:latin typeface="Aptos" panose="020B0004020202020204" pitchFamily="34" charset="0"/>
                <a:ea typeface="Aptos" panose="020B0004020202020204" pitchFamily="34" charset="0"/>
                <a:cs typeface="Times New Roman" panose="02020603050405020304" pitchFamily="18" charset="0"/>
              </a:rPr>
              <a:t>)</a:t>
            </a:r>
            <a:r>
              <a:rPr lang="es-CL" sz="1800" kern="100" dirty="0">
                <a:effectLst/>
                <a:latin typeface="Aptos" panose="020B0004020202020204" pitchFamily="34" charset="0"/>
                <a:ea typeface="Aptos" panose="020B0004020202020204" pitchFamily="34" charset="0"/>
                <a:cs typeface="Times New Roman" panose="02020603050405020304" pitchFamily="18" charset="0"/>
              </a:rPr>
              <a:t>: Permite observar cómo varían las señales fisiológicas (HR, EDA, TEMP, etc.) a lo largo del tiempo para cada estudiante y examen. Esto puede revelar patrones de respuesta al estrés, como aumentos en la frecuencia cardíaca o la actividad </a:t>
            </a:r>
            <a:r>
              <a:rPr lang="es-CL" sz="1800" kern="100" dirty="0" err="1">
                <a:effectLst/>
                <a:latin typeface="Aptos" panose="020B0004020202020204" pitchFamily="34" charset="0"/>
                <a:ea typeface="Aptos" panose="020B0004020202020204" pitchFamily="34" charset="0"/>
                <a:cs typeface="Times New Roman" panose="02020603050405020304" pitchFamily="18" charset="0"/>
              </a:rPr>
              <a:t>electrodérmica</a:t>
            </a:r>
            <a:r>
              <a:rPr lang="es-CL" sz="1800" kern="100" dirty="0">
                <a:effectLst/>
                <a:latin typeface="Aptos" panose="020B0004020202020204" pitchFamily="34" charset="0"/>
                <a:ea typeface="Aptos" panose="020B0004020202020204" pitchFamily="34" charset="0"/>
                <a:cs typeface="Times New Roman" panose="02020603050405020304" pitchFamily="18" charset="0"/>
              </a:rPr>
              <a:t> en momentos específicos del examen. El usuario selecciona un participante, un examen y una variable. La función grafica la serie temporal correspondiente, lo que facilita la identificación visual de tendencias, picos y valles.</a:t>
            </a:r>
          </a:p>
          <a:p>
            <a:pPr marL="342900" lvl="0" indent="-342900" algn="just">
              <a:lnSpc>
                <a:spcPct val="115000"/>
              </a:lnSpc>
              <a:spcAft>
                <a:spcPts val="800"/>
              </a:spcAft>
              <a:buSzPts val="1000"/>
              <a:buFont typeface="Symbol" panose="05050102010706020507" pitchFamily="18" charset="2"/>
              <a:buChar char=""/>
              <a:tabLst>
                <a:tab pos="457200" algn="l"/>
              </a:tabLst>
            </a:pPr>
            <a:r>
              <a:rPr lang="es-CL" sz="1800" b="1" kern="100" dirty="0">
                <a:effectLst/>
                <a:latin typeface="Aptos" panose="020B0004020202020204" pitchFamily="34" charset="0"/>
                <a:ea typeface="Aptos" panose="020B0004020202020204" pitchFamily="34" charset="0"/>
                <a:cs typeface="Times New Roman" panose="02020603050405020304" pitchFamily="18" charset="0"/>
              </a:rPr>
              <a:t>Analizar el rendimiento académico (</a:t>
            </a:r>
            <a:r>
              <a:rPr lang="es-CL" sz="1800" b="1" kern="100" dirty="0" err="1">
                <a:effectLst/>
                <a:latin typeface="Aptos" panose="020B0004020202020204" pitchFamily="34" charset="0"/>
                <a:ea typeface="Aptos" panose="020B0004020202020204" pitchFamily="34" charset="0"/>
                <a:cs typeface="Times New Roman" panose="02020603050405020304" pitchFamily="18" charset="0"/>
              </a:rPr>
              <a:t>plot_rendimiento_academico</a:t>
            </a:r>
            <a:r>
              <a:rPr lang="es-CL" sz="1800" b="1" kern="100" dirty="0">
                <a:effectLst/>
                <a:latin typeface="Aptos" panose="020B0004020202020204" pitchFamily="34" charset="0"/>
                <a:ea typeface="Aptos" panose="020B0004020202020204" pitchFamily="34" charset="0"/>
                <a:cs typeface="Times New Roman" panose="02020603050405020304" pitchFamily="18" charset="0"/>
              </a:rPr>
              <a:t>)</a:t>
            </a:r>
            <a:r>
              <a:rPr lang="es-CL" sz="1800" kern="100" dirty="0">
                <a:effectLst/>
                <a:latin typeface="Aptos" panose="020B0004020202020204" pitchFamily="34" charset="0"/>
                <a:ea typeface="Aptos" panose="020B0004020202020204" pitchFamily="34" charset="0"/>
                <a:cs typeface="Times New Roman" panose="02020603050405020304" pitchFamily="18" charset="0"/>
              </a:rPr>
              <a:t>: Permite comparar el rendimiento académico entre estudiantes y exámenes. Esto puede revelar si existen diferencias significativas en las calificaciones y si estas diferencias se correlacionan con patrones en las respuestas fisiológicas. Se genera un gráfico de barras que muestra las calificaciones de cada estudiante en los tres exámenes (</a:t>
            </a:r>
            <a:r>
              <a:rPr lang="es-CL" sz="1800" kern="100" dirty="0" err="1">
                <a:effectLst/>
                <a:latin typeface="Aptos" panose="020B0004020202020204" pitchFamily="34" charset="0"/>
                <a:ea typeface="Aptos" panose="020B0004020202020204" pitchFamily="34" charset="0"/>
                <a:cs typeface="Times New Roman" panose="02020603050405020304" pitchFamily="18" charset="0"/>
              </a:rPr>
              <a:t>Midterm</a:t>
            </a:r>
            <a:r>
              <a:rPr lang="es-CL" sz="1800" kern="100" dirty="0">
                <a:effectLst/>
                <a:latin typeface="Aptos" panose="020B0004020202020204" pitchFamily="34" charset="0"/>
                <a:ea typeface="Aptos" panose="020B0004020202020204" pitchFamily="34" charset="0"/>
                <a:cs typeface="Times New Roman" panose="02020603050405020304" pitchFamily="18" charset="0"/>
              </a:rPr>
              <a:t> 1, </a:t>
            </a:r>
            <a:r>
              <a:rPr lang="es-CL" sz="1800" kern="100" dirty="0" err="1">
                <a:effectLst/>
                <a:latin typeface="Aptos" panose="020B0004020202020204" pitchFamily="34" charset="0"/>
                <a:ea typeface="Aptos" panose="020B0004020202020204" pitchFamily="34" charset="0"/>
                <a:cs typeface="Times New Roman" panose="02020603050405020304" pitchFamily="18" charset="0"/>
              </a:rPr>
              <a:t>Midterm</a:t>
            </a:r>
            <a:r>
              <a:rPr lang="es-CL" sz="1800" kern="100" dirty="0">
                <a:effectLst/>
                <a:latin typeface="Aptos" panose="020B0004020202020204" pitchFamily="34" charset="0"/>
                <a:ea typeface="Aptos" panose="020B0004020202020204" pitchFamily="34" charset="0"/>
                <a:cs typeface="Times New Roman" panose="02020603050405020304" pitchFamily="18" charset="0"/>
              </a:rPr>
              <a:t> 2, Final). La visualización facilita la comparación del rendimiento individual y entre exámenes.</a:t>
            </a:r>
          </a:p>
          <a:p>
            <a:pPr marL="342900" lvl="0" indent="-342900" algn="just">
              <a:lnSpc>
                <a:spcPct val="115000"/>
              </a:lnSpc>
              <a:spcAft>
                <a:spcPts val="800"/>
              </a:spcAft>
              <a:buSzPts val="1000"/>
              <a:buFont typeface="Symbol" panose="05050102010706020507" pitchFamily="18" charset="2"/>
              <a:buChar char=""/>
              <a:tabLst>
                <a:tab pos="457200" algn="l"/>
              </a:tabLst>
            </a:pPr>
            <a:r>
              <a:rPr lang="es-CL" sz="1800" b="1" kern="100" dirty="0">
                <a:effectLst/>
                <a:latin typeface="Aptos" panose="020B0004020202020204" pitchFamily="34" charset="0"/>
                <a:ea typeface="Aptos" panose="020B0004020202020204" pitchFamily="34" charset="0"/>
                <a:cs typeface="Times New Roman" panose="02020603050405020304" pitchFamily="18" charset="0"/>
              </a:rPr>
              <a:t>Generar </a:t>
            </a:r>
            <a:r>
              <a:rPr lang="es-CL" sz="1800" b="1" kern="100" dirty="0" err="1">
                <a:effectLst/>
                <a:latin typeface="Aptos" panose="020B0004020202020204" pitchFamily="34" charset="0"/>
                <a:ea typeface="Aptos" panose="020B0004020202020204" pitchFamily="34" charset="0"/>
                <a:cs typeface="Times New Roman" panose="02020603050405020304" pitchFamily="18" charset="0"/>
              </a:rPr>
              <a:t>boxplots</a:t>
            </a:r>
            <a:r>
              <a:rPr lang="es-CL" sz="1800" b="1" kern="100" dirty="0">
                <a:effectLst/>
                <a:latin typeface="Aptos" panose="020B0004020202020204" pitchFamily="34" charset="0"/>
                <a:ea typeface="Aptos" panose="020B0004020202020204" pitchFamily="34" charset="0"/>
                <a:cs typeface="Times New Roman" panose="02020603050405020304" pitchFamily="18" charset="0"/>
              </a:rPr>
              <a:t> de las variables fisiológicas (</a:t>
            </a:r>
            <a:r>
              <a:rPr lang="es-CL" sz="1800" b="1" kern="100" dirty="0" err="1">
                <a:effectLst/>
                <a:latin typeface="Aptos" panose="020B0004020202020204" pitchFamily="34" charset="0"/>
                <a:ea typeface="Aptos" panose="020B0004020202020204" pitchFamily="34" charset="0"/>
                <a:cs typeface="Times New Roman" panose="02020603050405020304" pitchFamily="18" charset="0"/>
              </a:rPr>
              <a:t>plot_boxplots_variables</a:t>
            </a:r>
            <a:r>
              <a:rPr lang="es-CL" sz="1800" b="1" kern="100" dirty="0">
                <a:effectLst/>
                <a:latin typeface="Aptos" panose="020B0004020202020204" pitchFamily="34" charset="0"/>
                <a:ea typeface="Aptos" panose="020B0004020202020204" pitchFamily="34" charset="0"/>
                <a:cs typeface="Times New Roman" panose="02020603050405020304" pitchFamily="18" charset="0"/>
              </a:rPr>
              <a:t>)</a:t>
            </a:r>
            <a:r>
              <a:rPr lang="es-CL" sz="1800" kern="100" dirty="0">
                <a:effectLst/>
                <a:latin typeface="Aptos" panose="020B0004020202020204" pitchFamily="34" charset="0"/>
                <a:ea typeface="Aptos" panose="020B0004020202020204" pitchFamily="34" charset="0"/>
                <a:cs typeface="Times New Roman" panose="02020603050405020304" pitchFamily="18" charset="0"/>
              </a:rPr>
              <a:t>: Los </a:t>
            </a:r>
            <a:r>
              <a:rPr lang="es-CL" sz="1800" kern="100" dirty="0" err="1">
                <a:effectLst/>
                <a:latin typeface="Aptos" panose="020B0004020202020204" pitchFamily="34" charset="0"/>
                <a:ea typeface="Aptos" panose="020B0004020202020204" pitchFamily="34" charset="0"/>
                <a:cs typeface="Times New Roman" panose="02020603050405020304" pitchFamily="18" charset="0"/>
              </a:rPr>
              <a:t>boxplots</a:t>
            </a:r>
            <a:r>
              <a:rPr lang="es-CL" sz="1800" kern="100" dirty="0">
                <a:effectLst/>
                <a:latin typeface="Aptos" panose="020B0004020202020204" pitchFamily="34" charset="0"/>
                <a:ea typeface="Aptos" panose="020B0004020202020204" pitchFamily="34" charset="0"/>
                <a:cs typeface="Times New Roman" panose="02020603050405020304" pitchFamily="18" charset="0"/>
              </a:rPr>
              <a:t> son útiles para visualizar la distribución de las variables fisiológicas, identificar valores atípicos y comparar la variabilidad entre estudiantes y exámenes. Esto puede ayudar a comprender la dispersión y la asimetría de los datos, así como a detectar posibles errores de medición o respuestas fisiológicas inusuales. El usuario selecciona una variable fisiológica y la función genera un </a:t>
            </a:r>
            <a:r>
              <a:rPr lang="es-CL" sz="1800" kern="100" dirty="0" err="1">
                <a:effectLst/>
                <a:latin typeface="Aptos" panose="020B0004020202020204" pitchFamily="34" charset="0"/>
                <a:ea typeface="Aptos" panose="020B0004020202020204" pitchFamily="34" charset="0"/>
                <a:cs typeface="Times New Roman" panose="02020603050405020304" pitchFamily="18" charset="0"/>
              </a:rPr>
              <a:t>boxplot</a:t>
            </a:r>
            <a:r>
              <a:rPr lang="es-CL" sz="1800" kern="100" dirty="0">
                <a:effectLst/>
                <a:latin typeface="Aptos" panose="020B0004020202020204" pitchFamily="34" charset="0"/>
                <a:ea typeface="Aptos" panose="020B0004020202020204" pitchFamily="34" charset="0"/>
                <a:cs typeface="Times New Roman" panose="02020603050405020304" pitchFamily="18" charset="0"/>
              </a:rPr>
              <a:t> que muestra la mediana, los cuartiles, los valores mínimos y máximos, y los valores atípicos.</a:t>
            </a:r>
          </a:p>
          <a:p>
            <a:pPr marL="342900" lvl="0" indent="-342900" algn="just">
              <a:lnSpc>
                <a:spcPct val="115000"/>
              </a:lnSpc>
              <a:spcAft>
                <a:spcPts val="800"/>
              </a:spcAft>
              <a:buSzPts val="1000"/>
              <a:buFont typeface="Symbol" panose="05050102010706020507" pitchFamily="18" charset="2"/>
              <a:buChar char=""/>
              <a:tabLst>
                <a:tab pos="457200" algn="l"/>
              </a:tabLst>
            </a:pPr>
            <a:r>
              <a:rPr lang="es-CL" sz="1800" b="1" kern="100" dirty="0">
                <a:effectLst/>
                <a:latin typeface="Aptos" panose="020B0004020202020204" pitchFamily="34" charset="0"/>
                <a:ea typeface="Aptos" panose="020B0004020202020204" pitchFamily="34" charset="0"/>
                <a:cs typeface="Times New Roman" panose="02020603050405020304" pitchFamily="18" charset="0"/>
              </a:rPr>
              <a:t>Aplicar técnicas estadísticas descriptivas (</a:t>
            </a:r>
            <a:r>
              <a:rPr lang="es-CL" sz="1800" b="1" kern="100" dirty="0" err="1">
                <a:effectLst/>
                <a:latin typeface="Aptos" panose="020B0004020202020204" pitchFamily="34" charset="0"/>
                <a:ea typeface="Aptos" panose="020B0004020202020204" pitchFamily="34" charset="0"/>
                <a:cs typeface="Times New Roman" panose="02020603050405020304" pitchFamily="18" charset="0"/>
              </a:rPr>
              <a:t>tecnicas_estadisticas</a:t>
            </a:r>
            <a:r>
              <a:rPr lang="es-CL" sz="1800" b="1" kern="100" dirty="0">
                <a:effectLst/>
                <a:latin typeface="Aptos" panose="020B0004020202020204" pitchFamily="34" charset="0"/>
                <a:ea typeface="Aptos" panose="020B0004020202020204" pitchFamily="34" charset="0"/>
                <a:cs typeface="Times New Roman" panose="02020603050405020304" pitchFamily="18" charset="0"/>
              </a:rPr>
              <a:t>)</a:t>
            </a:r>
            <a:r>
              <a:rPr lang="es-CL" sz="1800" kern="100" dirty="0">
                <a:effectLst/>
                <a:latin typeface="Aptos" panose="020B0004020202020204" pitchFamily="34" charset="0"/>
                <a:ea typeface="Aptos" panose="020B0004020202020204" pitchFamily="34" charset="0"/>
                <a:cs typeface="Times New Roman" panose="02020603050405020304" pitchFamily="18" charset="0"/>
              </a:rPr>
              <a:t>: Las estadísticas descriptivas (media, mediana, desviación estándar, etc.) proporcionan un resumen numérico de las características de los datos. Esto complementa el análisis visual y ayuda a cuantificar las diferencias en las respuestas fisiológicas entre estudiantes y exámenes. La función calcula y muestra las estadísticas descriptivas para cada variable fisiológica, permitiendo al usuario obtener una visión general de la distribución y la variabilidad de los datos.</a:t>
            </a:r>
          </a:p>
          <a:p>
            <a:pPr marL="342900" lvl="0" indent="-342900" algn="just">
              <a:lnSpc>
                <a:spcPct val="115000"/>
              </a:lnSpc>
              <a:spcAft>
                <a:spcPts val="800"/>
              </a:spcAft>
              <a:buSzPts val="1000"/>
              <a:buFont typeface="Symbol" panose="05050102010706020507" pitchFamily="18" charset="2"/>
              <a:buChar char=""/>
              <a:tabLst>
                <a:tab pos="457200" algn="l"/>
              </a:tabLst>
            </a:pPr>
            <a:r>
              <a:rPr lang="es-CL" sz="1800" b="1" kern="100" dirty="0">
                <a:effectLst/>
                <a:latin typeface="Aptos" panose="020B0004020202020204" pitchFamily="34" charset="0"/>
                <a:ea typeface="Aptos" panose="020B0004020202020204" pitchFamily="34" charset="0"/>
                <a:cs typeface="Times New Roman" panose="02020603050405020304" pitchFamily="18" charset="0"/>
              </a:rPr>
              <a:t>Detectar valores atípicos (</a:t>
            </a:r>
            <a:r>
              <a:rPr lang="es-CL" sz="1800" b="1" kern="100" dirty="0" err="1">
                <a:effectLst/>
                <a:latin typeface="Aptos" panose="020B0004020202020204" pitchFamily="34" charset="0"/>
                <a:ea typeface="Aptos" panose="020B0004020202020204" pitchFamily="34" charset="0"/>
                <a:cs typeface="Times New Roman" panose="02020603050405020304" pitchFamily="18" charset="0"/>
              </a:rPr>
              <a:t>plot_outliers_detection</a:t>
            </a:r>
            <a:r>
              <a:rPr lang="es-CL" sz="1800" b="1" kern="100" dirty="0">
                <a:effectLst/>
                <a:latin typeface="Aptos" panose="020B0004020202020204" pitchFamily="34" charset="0"/>
                <a:ea typeface="Aptos" panose="020B0004020202020204" pitchFamily="34" charset="0"/>
                <a:cs typeface="Times New Roman" panose="02020603050405020304" pitchFamily="18" charset="0"/>
              </a:rPr>
              <a:t>)</a:t>
            </a:r>
            <a:r>
              <a:rPr lang="es-CL" sz="1800" kern="100" dirty="0">
                <a:effectLst/>
                <a:latin typeface="Aptos" panose="020B0004020202020204" pitchFamily="34" charset="0"/>
                <a:ea typeface="Aptos" panose="020B0004020202020204" pitchFamily="34" charset="0"/>
                <a:cs typeface="Times New Roman" panose="02020603050405020304" pitchFamily="18" charset="0"/>
              </a:rPr>
              <a:t>: La detección de valores atípicos es crucial para asegurar la calidad de los datos. Los valores atípicos pueden ser indicativos de errores de medición o de respuestas fisiológicas extremas que podrían distorsionar el análisis. La función identifica los valores atípicos utilizando el criterio de la desviación estándar (valores que se encuentran a más de 3 desviaciones estándar de la media). Estos valores se marcan en un gráfico de dispersión para su visualización.</a:t>
            </a:r>
          </a:p>
          <a:p>
            <a:pPr algn="just">
              <a:lnSpc>
                <a:spcPct val="115000"/>
              </a:lnSpc>
              <a:spcAft>
                <a:spcPts val="800"/>
              </a:spcAft>
            </a:pPr>
            <a:r>
              <a:rPr lang="es-CL" sz="1800" b="1" kern="100" dirty="0">
                <a:effectLst/>
                <a:latin typeface="Aptos" panose="020B0004020202020204" pitchFamily="34" charset="0"/>
                <a:ea typeface="Aptos" panose="020B0004020202020204" pitchFamily="34" charset="0"/>
                <a:cs typeface="Times New Roman" panose="02020603050405020304" pitchFamily="18" charset="0"/>
              </a:rPr>
              <a:t>2. Selección de Modelos</a:t>
            </a:r>
            <a:endParaRPr lang="es-CL"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pPr>
            <a:r>
              <a:rPr lang="es-CL" sz="1800" kern="100" dirty="0">
                <a:effectLst/>
                <a:latin typeface="Aptos" panose="020B0004020202020204" pitchFamily="34" charset="0"/>
                <a:ea typeface="Aptos" panose="020B0004020202020204" pitchFamily="34" charset="0"/>
                <a:cs typeface="Times New Roman" panose="02020603050405020304" pitchFamily="18" charset="0"/>
              </a:rPr>
              <a:t>La selección de modelos de aprendizaje automático se basa en la naturaleza del problema (predicción de una variable continua - calificaciones) y en las características de los datos. El código incluye una variedad de modelos de regresión:</a:t>
            </a:r>
          </a:p>
          <a:p>
            <a:pPr marL="342900" lvl="0" indent="-342900" algn="just">
              <a:lnSpc>
                <a:spcPct val="115000"/>
              </a:lnSpc>
              <a:spcAft>
                <a:spcPts val="800"/>
              </a:spcAft>
              <a:buSzPts val="1000"/>
              <a:buFont typeface="Symbol" panose="05050102010706020507" pitchFamily="18" charset="2"/>
              <a:buChar char=""/>
              <a:tabLst>
                <a:tab pos="457200" algn="l"/>
              </a:tabLst>
            </a:pPr>
            <a:r>
              <a:rPr lang="es-CL" sz="1800" b="1" kern="100" dirty="0" err="1">
                <a:effectLst/>
                <a:latin typeface="Aptos" panose="020B0004020202020204" pitchFamily="34" charset="0"/>
                <a:ea typeface="Aptos" panose="020B0004020202020204" pitchFamily="34" charset="0"/>
                <a:cs typeface="Times New Roman" panose="02020603050405020304" pitchFamily="18" charset="0"/>
              </a:rPr>
              <a:t>Random</a:t>
            </a:r>
            <a:r>
              <a:rPr lang="es-CL" sz="1800" b="1" kern="100" dirty="0">
                <a:effectLst/>
                <a:latin typeface="Aptos" panose="020B0004020202020204" pitchFamily="34" charset="0"/>
                <a:ea typeface="Aptos" panose="020B0004020202020204" pitchFamily="34" charset="0"/>
                <a:cs typeface="Times New Roman" panose="02020603050405020304" pitchFamily="18" charset="0"/>
              </a:rPr>
              <a:t> Forest </a:t>
            </a:r>
            <a:r>
              <a:rPr lang="es-CL" sz="1800" b="1" kern="100" dirty="0" err="1">
                <a:effectLst/>
                <a:latin typeface="Aptos" panose="020B0004020202020204" pitchFamily="34" charset="0"/>
                <a:ea typeface="Aptos" panose="020B0004020202020204" pitchFamily="34" charset="0"/>
                <a:cs typeface="Times New Roman" panose="02020603050405020304" pitchFamily="18" charset="0"/>
              </a:rPr>
              <a:t>Regressor</a:t>
            </a:r>
            <a:r>
              <a:rPr lang="es-CL" sz="1800" b="1" kern="100" dirty="0">
                <a:effectLst/>
                <a:latin typeface="Aptos" panose="020B0004020202020204" pitchFamily="34" charset="0"/>
                <a:ea typeface="Aptos" panose="020B0004020202020204" pitchFamily="34" charset="0"/>
                <a:cs typeface="Times New Roman" panose="02020603050405020304" pitchFamily="18" charset="0"/>
              </a:rPr>
              <a:t>:</a:t>
            </a:r>
            <a:r>
              <a:rPr lang="es-CL" sz="1800" kern="100" dirty="0">
                <a:effectLst/>
                <a:latin typeface="Aptos" panose="020B0004020202020204" pitchFamily="34" charset="0"/>
                <a:ea typeface="Aptos" panose="020B0004020202020204" pitchFamily="34" charset="0"/>
                <a:cs typeface="Times New Roman" panose="02020603050405020304" pitchFamily="18" charset="0"/>
              </a:rPr>
              <a:t> Adecuado para conjuntos de datos con muchas variables y relaciones no lineales. Su capacidad de manejar interacciones complejas entre variables lo hace apropiado para analizar las respuestas fisiológicas al estrés.</a:t>
            </a:r>
          </a:p>
          <a:p>
            <a:pPr marL="342900" lvl="0" indent="-342900" algn="just">
              <a:lnSpc>
                <a:spcPct val="115000"/>
              </a:lnSpc>
              <a:spcAft>
                <a:spcPts val="800"/>
              </a:spcAft>
              <a:buSzPts val="1000"/>
              <a:buFont typeface="Symbol" panose="05050102010706020507" pitchFamily="18" charset="2"/>
              <a:buChar char=""/>
              <a:tabLst>
                <a:tab pos="457200" algn="l"/>
              </a:tabLst>
            </a:pPr>
            <a:r>
              <a:rPr lang="es-CL" sz="1800" b="1" kern="100" dirty="0">
                <a:effectLst/>
                <a:latin typeface="Aptos" panose="020B0004020202020204" pitchFamily="34" charset="0"/>
                <a:ea typeface="Aptos" panose="020B0004020202020204" pitchFamily="34" charset="0"/>
                <a:cs typeface="Times New Roman" panose="02020603050405020304" pitchFamily="18" charset="0"/>
              </a:rPr>
              <a:t>Linear </a:t>
            </a:r>
            <a:r>
              <a:rPr lang="es-CL" sz="1800" b="1" kern="100" dirty="0" err="1">
                <a:effectLst/>
                <a:latin typeface="Aptos" panose="020B0004020202020204" pitchFamily="34" charset="0"/>
                <a:ea typeface="Aptos" panose="020B0004020202020204" pitchFamily="34" charset="0"/>
                <a:cs typeface="Times New Roman" panose="02020603050405020304" pitchFamily="18" charset="0"/>
              </a:rPr>
              <a:t>Regression</a:t>
            </a:r>
            <a:r>
              <a:rPr lang="es-CL" sz="1800" b="1" kern="100" dirty="0">
                <a:effectLst/>
                <a:latin typeface="Aptos" panose="020B0004020202020204" pitchFamily="34" charset="0"/>
                <a:ea typeface="Aptos" panose="020B0004020202020204" pitchFamily="34" charset="0"/>
                <a:cs typeface="Times New Roman" panose="02020603050405020304" pitchFamily="18" charset="0"/>
              </a:rPr>
              <a:t>:</a:t>
            </a:r>
            <a:r>
              <a:rPr lang="es-CL" sz="1800" kern="100" dirty="0">
                <a:effectLst/>
                <a:latin typeface="Aptos" panose="020B0004020202020204" pitchFamily="34" charset="0"/>
                <a:ea typeface="Aptos" panose="020B0004020202020204" pitchFamily="34" charset="0"/>
                <a:cs typeface="Times New Roman" panose="02020603050405020304" pitchFamily="18" charset="0"/>
              </a:rPr>
              <a:t> Un modelo simple e interpretable que puede ser útil para establecer una línea base de rendimiento.</a:t>
            </a:r>
          </a:p>
          <a:p>
            <a:pPr marL="342900" lvl="0" indent="-342900" algn="just">
              <a:lnSpc>
                <a:spcPct val="115000"/>
              </a:lnSpc>
              <a:spcAft>
                <a:spcPts val="800"/>
              </a:spcAft>
              <a:buSzPts val="1000"/>
              <a:buFont typeface="Symbol" panose="05050102010706020507" pitchFamily="18" charset="2"/>
              <a:buChar char=""/>
              <a:tabLst>
                <a:tab pos="457200" algn="l"/>
              </a:tabLst>
            </a:pPr>
            <a:r>
              <a:rPr lang="es-CL" sz="1800" b="1" kern="100" dirty="0">
                <a:effectLst/>
                <a:latin typeface="Aptos" panose="020B0004020202020204" pitchFamily="34" charset="0"/>
                <a:ea typeface="Aptos" panose="020B0004020202020204" pitchFamily="34" charset="0"/>
                <a:cs typeface="Times New Roman" panose="02020603050405020304" pitchFamily="18" charset="0"/>
              </a:rPr>
              <a:t>KNN </a:t>
            </a:r>
            <a:r>
              <a:rPr lang="es-CL" sz="1800" b="1" kern="100" dirty="0" err="1">
                <a:effectLst/>
                <a:latin typeface="Aptos" panose="020B0004020202020204" pitchFamily="34" charset="0"/>
                <a:ea typeface="Aptos" panose="020B0004020202020204" pitchFamily="34" charset="0"/>
                <a:cs typeface="Times New Roman" panose="02020603050405020304" pitchFamily="18" charset="0"/>
              </a:rPr>
              <a:t>Regressor</a:t>
            </a:r>
            <a:r>
              <a:rPr lang="es-CL" sz="1800" b="1" kern="100" dirty="0">
                <a:effectLst/>
                <a:latin typeface="Aptos" panose="020B0004020202020204" pitchFamily="34" charset="0"/>
                <a:ea typeface="Aptos" panose="020B0004020202020204" pitchFamily="34" charset="0"/>
                <a:cs typeface="Times New Roman" panose="02020603050405020304" pitchFamily="18" charset="0"/>
              </a:rPr>
              <a:t>:</a:t>
            </a:r>
            <a:r>
              <a:rPr lang="es-CL" sz="1800" kern="100" dirty="0">
                <a:effectLst/>
                <a:latin typeface="Aptos" panose="020B0004020202020204" pitchFamily="34" charset="0"/>
                <a:ea typeface="Aptos" panose="020B0004020202020204" pitchFamily="34" charset="0"/>
                <a:cs typeface="Times New Roman" panose="02020603050405020304" pitchFamily="18" charset="0"/>
              </a:rPr>
              <a:t> Eficaz cuando las relaciones entre las variables son locales. Puede ser útil para identificar patrones en subconjuntos de estudiantes con respuestas fisiológicas similares.</a:t>
            </a:r>
          </a:p>
          <a:p>
            <a:pPr marL="342900" lvl="0" indent="-342900" algn="just">
              <a:lnSpc>
                <a:spcPct val="115000"/>
              </a:lnSpc>
              <a:spcAft>
                <a:spcPts val="800"/>
              </a:spcAft>
              <a:buSzPts val="1000"/>
              <a:buFont typeface="Symbol" panose="05050102010706020507" pitchFamily="18" charset="2"/>
              <a:buChar char=""/>
              <a:tabLst>
                <a:tab pos="457200" algn="l"/>
              </a:tabLst>
            </a:pPr>
            <a:r>
              <a:rPr lang="es-CL" sz="1800" b="1" kern="100" dirty="0" err="1">
                <a:effectLst/>
                <a:latin typeface="Aptos" panose="020B0004020202020204" pitchFamily="34" charset="0"/>
                <a:ea typeface="Aptos" panose="020B0004020202020204" pitchFamily="34" charset="0"/>
                <a:cs typeface="Times New Roman" panose="02020603050405020304" pitchFamily="18" charset="0"/>
              </a:rPr>
              <a:t>Support</a:t>
            </a:r>
            <a:r>
              <a:rPr lang="es-CL" sz="1800" b="1" kern="100" dirty="0">
                <a:effectLst/>
                <a:latin typeface="Aptos" panose="020B0004020202020204" pitchFamily="34" charset="0"/>
                <a:ea typeface="Aptos" panose="020B0004020202020204" pitchFamily="34" charset="0"/>
                <a:cs typeface="Times New Roman" panose="02020603050405020304" pitchFamily="18" charset="0"/>
              </a:rPr>
              <a:t> Vector </a:t>
            </a:r>
            <a:r>
              <a:rPr lang="es-CL" sz="1800" b="1" kern="100" dirty="0" err="1">
                <a:effectLst/>
                <a:latin typeface="Aptos" panose="020B0004020202020204" pitchFamily="34" charset="0"/>
                <a:ea typeface="Aptos" panose="020B0004020202020204" pitchFamily="34" charset="0"/>
                <a:cs typeface="Times New Roman" panose="02020603050405020304" pitchFamily="18" charset="0"/>
              </a:rPr>
              <a:t>Regressor</a:t>
            </a:r>
            <a:r>
              <a:rPr lang="es-CL" sz="1800" b="1" kern="100" dirty="0">
                <a:effectLst/>
                <a:latin typeface="Aptos" panose="020B0004020202020204" pitchFamily="34" charset="0"/>
                <a:ea typeface="Aptos" panose="020B0004020202020204" pitchFamily="34" charset="0"/>
                <a:cs typeface="Times New Roman" panose="02020603050405020304" pitchFamily="18" charset="0"/>
              </a:rPr>
              <a:t> (SVR):</a:t>
            </a:r>
            <a:r>
              <a:rPr lang="es-CL" sz="1800" kern="100" dirty="0">
                <a:effectLst/>
                <a:latin typeface="Aptos" panose="020B0004020202020204" pitchFamily="34" charset="0"/>
                <a:ea typeface="Aptos" panose="020B0004020202020204" pitchFamily="34" charset="0"/>
                <a:cs typeface="Times New Roman" panose="02020603050405020304" pitchFamily="18" charset="0"/>
              </a:rPr>
              <a:t> Robusto a valores atípicos y capaz de manejar relaciones no lineales mediante el uso de diferentes </a:t>
            </a:r>
            <a:r>
              <a:rPr lang="es-CL" sz="1800" kern="100" dirty="0" err="1">
                <a:effectLst/>
                <a:latin typeface="Aptos" panose="020B0004020202020204" pitchFamily="34" charset="0"/>
                <a:ea typeface="Aptos" panose="020B0004020202020204" pitchFamily="34" charset="0"/>
                <a:cs typeface="Times New Roman" panose="02020603050405020304" pitchFamily="18" charset="0"/>
              </a:rPr>
              <a:t>kernels</a:t>
            </a:r>
            <a:r>
              <a:rPr lang="es-CL" sz="1800" kern="100" dirty="0">
                <a:effectLst/>
                <a:latin typeface="Aptos" panose="020B0004020202020204" pitchFamily="34" charset="0"/>
                <a:ea typeface="Aptos" panose="020B0004020202020204" pitchFamily="34" charset="0"/>
                <a:cs typeface="Times New Roman" panose="02020603050405020304" pitchFamily="18" charset="0"/>
              </a:rPr>
              <a:t>.</a:t>
            </a:r>
          </a:p>
          <a:p>
            <a:pPr marL="342900" lvl="0" indent="-342900" algn="just">
              <a:lnSpc>
                <a:spcPct val="115000"/>
              </a:lnSpc>
              <a:spcAft>
                <a:spcPts val="800"/>
              </a:spcAft>
              <a:buSzPts val="1000"/>
              <a:buFont typeface="Symbol" panose="05050102010706020507" pitchFamily="18" charset="2"/>
              <a:buChar char=""/>
              <a:tabLst>
                <a:tab pos="457200" algn="l"/>
              </a:tabLst>
            </a:pPr>
            <a:r>
              <a:rPr lang="es-CL" sz="1800" b="1" kern="100" dirty="0">
                <a:effectLst/>
                <a:latin typeface="Aptos" panose="020B0004020202020204" pitchFamily="34" charset="0"/>
                <a:ea typeface="Aptos" panose="020B0004020202020204" pitchFamily="34" charset="0"/>
                <a:cs typeface="Times New Roman" panose="02020603050405020304" pitchFamily="18" charset="0"/>
              </a:rPr>
              <a:t>Neural Network (MLP):</a:t>
            </a:r>
            <a:r>
              <a:rPr lang="es-CL" sz="1800" kern="100" dirty="0">
                <a:effectLst/>
                <a:latin typeface="Aptos" panose="020B0004020202020204" pitchFamily="34" charset="0"/>
                <a:ea typeface="Aptos" panose="020B0004020202020204" pitchFamily="34" charset="0"/>
                <a:cs typeface="Times New Roman" panose="02020603050405020304" pitchFamily="18" charset="0"/>
              </a:rPr>
              <a:t> Puede modelar relaciones altamente complejas, pero requiere un ajuste cuidadoso de los </a:t>
            </a:r>
            <a:r>
              <a:rPr lang="es-CL" sz="1800" kern="100" dirty="0" err="1">
                <a:effectLst/>
                <a:latin typeface="Aptos" panose="020B0004020202020204" pitchFamily="34" charset="0"/>
                <a:ea typeface="Aptos" panose="020B0004020202020204" pitchFamily="34" charset="0"/>
                <a:cs typeface="Times New Roman" panose="02020603050405020304" pitchFamily="18" charset="0"/>
              </a:rPr>
              <a:t>hiperparámetros</a:t>
            </a:r>
            <a:r>
              <a:rPr lang="es-CL" sz="1800" kern="100" dirty="0">
                <a:effectLst/>
                <a:latin typeface="Aptos" panose="020B0004020202020204" pitchFamily="34" charset="0"/>
                <a:ea typeface="Aptos" panose="020B0004020202020204" pitchFamily="34" charset="0"/>
                <a:cs typeface="Times New Roman" panose="02020603050405020304" pitchFamily="18" charset="0"/>
              </a:rPr>
              <a:t>.</a:t>
            </a:r>
          </a:p>
          <a:p>
            <a:pPr marL="0" lvl="0" indent="0" algn="just">
              <a:lnSpc>
                <a:spcPct val="115000"/>
              </a:lnSpc>
              <a:spcAft>
                <a:spcPts val="800"/>
              </a:spcAft>
              <a:buSzPts val="1000"/>
              <a:buFont typeface="Symbol" panose="05050102010706020507" pitchFamily="18" charset="2"/>
              <a:buNone/>
              <a:tabLst>
                <a:tab pos="457200" algn="l"/>
              </a:tabLst>
            </a:pPr>
            <a:endParaRPr lang="es-CL"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CL" dirty="0"/>
          </a:p>
        </p:txBody>
      </p:sp>
      <p:sp>
        <p:nvSpPr>
          <p:cNvPr id="4" name="Marcador de número de diapositiva 3"/>
          <p:cNvSpPr>
            <a:spLocks noGrp="1"/>
          </p:cNvSpPr>
          <p:nvPr>
            <p:ph type="sldNum" sz="quarter" idx="5"/>
          </p:nvPr>
        </p:nvSpPr>
        <p:spPr/>
        <p:txBody>
          <a:bodyPr/>
          <a:lstStyle/>
          <a:p>
            <a:fld id="{92532BAE-99A1-45BB-B351-1BB3B9ADD615}" type="slidenum">
              <a:rPr lang="es-CL" smtClean="0"/>
              <a:t>4</a:t>
            </a:fld>
            <a:endParaRPr lang="es-CL"/>
          </a:p>
        </p:txBody>
      </p:sp>
    </p:spTree>
    <p:extLst>
      <p:ext uri="{BB962C8B-B14F-4D97-AF65-F5344CB8AC3E}">
        <p14:creationId xmlns:p14="http://schemas.microsoft.com/office/powerpoint/2010/main" val="2836067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15000"/>
              </a:lnSpc>
              <a:spcAft>
                <a:spcPts val="800"/>
              </a:spcAft>
            </a:pPr>
            <a:r>
              <a:rPr lang="es-CL" sz="1800" kern="100" dirty="0">
                <a:effectLst/>
                <a:latin typeface="Aptos" panose="020B0004020202020204" pitchFamily="34" charset="0"/>
                <a:ea typeface="Aptos" panose="020B0004020202020204" pitchFamily="34" charset="0"/>
                <a:cs typeface="Times New Roman" panose="02020603050405020304" pitchFamily="18" charset="0"/>
              </a:rPr>
              <a:t>Los resultados muestran el rendimiento de diferentes modelos de aprendizaje automático para predecir el rendimiento académico a partir de datos fisiológicos. Se han evaluado cinco modelos: </a:t>
            </a:r>
            <a:r>
              <a:rPr lang="es-CL" sz="1800" kern="100" dirty="0" err="1">
                <a:effectLst/>
                <a:latin typeface="Aptos" panose="020B0004020202020204" pitchFamily="34" charset="0"/>
                <a:ea typeface="Aptos" panose="020B0004020202020204" pitchFamily="34" charset="0"/>
                <a:cs typeface="Times New Roman" panose="02020603050405020304" pitchFamily="18" charset="0"/>
              </a:rPr>
              <a:t>Random</a:t>
            </a:r>
            <a:r>
              <a:rPr lang="es-CL" sz="1800" kern="100" dirty="0">
                <a:effectLst/>
                <a:latin typeface="Aptos" panose="020B0004020202020204" pitchFamily="34" charset="0"/>
                <a:ea typeface="Aptos" panose="020B0004020202020204" pitchFamily="34" charset="0"/>
                <a:cs typeface="Times New Roman" panose="02020603050405020304" pitchFamily="18" charset="0"/>
              </a:rPr>
              <a:t> Forest </a:t>
            </a:r>
            <a:r>
              <a:rPr lang="es-CL" sz="1800" kern="100" dirty="0" err="1">
                <a:effectLst/>
                <a:latin typeface="Aptos" panose="020B0004020202020204" pitchFamily="34" charset="0"/>
                <a:ea typeface="Aptos" panose="020B0004020202020204" pitchFamily="34" charset="0"/>
                <a:cs typeface="Times New Roman" panose="02020603050405020304" pitchFamily="18" charset="0"/>
              </a:rPr>
              <a:t>Regressor</a:t>
            </a:r>
            <a:r>
              <a:rPr lang="es-CL" sz="1800" kern="100" dirty="0">
                <a:effectLst/>
                <a:latin typeface="Aptos" panose="020B0004020202020204" pitchFamily="34" charset="0"/>
                <a:ea typeface="Aptos" panose="020B0004020202020204" pitchFamily="34" charset="0"/>
                <a:cs typeface="Times New Roman" panose="02020603050405020304" pitchFamily="18" charset="0"/>
              </a:rPr>
              <a:t>, Linear </a:t>
            </a:r>
            <a:r>
              <a:rPr lang="es-CL" sz="1800" kern="100" dirty="0" err="1">
                <a:effectLst/>
                <a:latin typeface="Aptos" panose="020B0004020202020204" pitchFamily="34" charset="0"/>
                <a:ea typeface="Aptos" panose="020B0004020202020204" pitchFamily="34" charset="0"/>
                <a:cs typeface="Times New Roman" panose="02020603050405020304" pitchFamily="18" charset="0"/>
              </a:rPr>
              <a:t>Regression</a:t>
            </a:r>
            <a:r>
              <a:rPr lang="es-CL" sz="1800" kern="100" dirty="0">
                <a:effectLst/>
                <a:latin typeface="Aptos" panose="020B0004020202020204" pitchFamily="34" charset="0"/>
                <a:ea typeface="Aptos" panose="020B0004020202020204" pitchFamily="34" charset="0"/>
                <a:cs typeface="Times New Roman" panose="02020603050405020304" pitchFamily="18" charset="0"/>
              </a:rPr>
              <a:t>, KNN </a:t>
            </a:r>
            <a:r>
              <a:rPr lang="es-CL" sz="1800" kern="100" dirty="0" err="1">
                <a:effectLst/>
                <a:latin typeface="Aptos" panose="020B0004020202020204" pitchFamily="34" charset="0"/>
                <a:ea typeface="Aptos" panose="020B0004020202020204" pitchFamily="34" charset="0"/>
                <a:cs typeface="Times New Roman" panose="02020603050405020304" pitchFamily="18" charset="0"/>
              </a:rPr>
              <a:t>Regressor</a:t>
            </a:r>
            <a:r>
              <a:rPr lang="es-CL" sz="1800" kern="100" dirty="0">
                <a:effectLst/>
                <a:latin typeface="Aptos" panose="020B0004020202020204" pitchFamily="34" charset="0"/>
                <a:ea typeface="Aptos" panose="020B0004020202020204" pitchFamily="34" charset="0"/>
                <a:cs typeface="Times New Roman" panose="02020603050405020304" pitchFamily="18" charset="0"/>
              </a:rPr>
              <a:t>, </a:t>
            </a:r>
            <a:r>
              <a:rPr lang="es-CL" sz="1800" kern="100" dirty="0" err="1">
                <a:effectLst/>
                <a:latin typeface="Aptos" panose="020B0004020202020204" pitchFamily="34" charset="0"/>
                <a:ea typeface="Aptos" panose="020B0004020202020204" pitchFamily="34" charset="0"/>
                <a:cs typeface="Times New Roman" panose="02020603050405020304" pitchFamily="18" charset="0"/>
              </a:rPr>
              <a:t>Support</a:t>
            </a:r>
            <a:r>
              <a:rPr lang="es-CL" sz="1800" kern="100" dirty="0">
                <a:effectLst/>
                <a:latin typeface="Aptos" panose="020B0004020202020204" pitchFamily="34" charset="0"/>
                <a:ea typeface="Aptos" panose="020B0004020202020204" pitchFamily="34" charset="0"/>
                <a:cs typeface="Times New Roman" panose="02020603050405020304" pitchFamily="18" charset="0"/>
              </a:rPr>
              <a:t> Vector </a:t>
            </a:r>
            <a:r>
              <a:rPr lang="es-CL" sz="1800" kern="100" dirty="0" err="1">
                <a:effectLst/>
                <a:latin typeface="Aptos" panose="020B0004020202020204" pitchFamily="34" charset="0"/>
                <a:ea typeface="Aptos" panose="020B0004020202020204" pitchFamily="34" charset="0"/>
                <a:cs typeface="Times New Roman" panose="02020603050405020304" pitchFamily="18" charset="0"/>
              </a:rPr>
              <a:t>Regressor</a:t>
            </a:r>
            <a:r>
              <a:rPr lang="es-CL" sz="1800" kern="100" dirty="0">
                <a:effectLst/>
                <a:latin typeface="Aptos" panose="020B0004020202020204" pitchFamily="34" charset="0"/>
                <a:ea typeface="Aptos" panose="020B0004020202020204" pitchFamily="34" charset="0"/>
                <a:cs typeface="Times New Roman" panose="02020603050405020304" pitchFamily="18" charset="0"/>
              </a:rPr>
              <a:t> y Neural Network (MLP).</a:t>
            </a:r>
          </a:p>
          <a:p>
            <a:pPr algn="just">
              <a:lnSpc>
                <a:spcPct val="115000"/>
              </a:lnSpc>
              <a:spcAft>
                <a:spcPts val="800"/>
              </a:spcAft>
            </a:pPr>
            <a:r>
              <a:rPr lang="es-CL" sz="1800" kern="100" dirty="0">
                <a:effectLst/>
                <a:latin typeface="Aptos" panose="020B0004020202020204" pitchFamily="34" charset="0"/>
                <a:ea typeface="Aptos" panose="020B0004020202020204" pitchFamily="34" charset="0"/>
                <a:cs typeface="Times New Roman" panose="02020603050405020304" pitchFamily="18" charset="0"/>
              </a:rPr>
              <a:t>Para cada modelo, se presentan cuatro métricas de evaluación:</a:t>
            </a:r>
          </a:p>
          <a:p>
            <a:pPr marL="342900" lvl="0" indent="-342900" algn="just">
              <a:lnSpc>
                <a:spcPct val="115000"/>
              </a:lnSpc>
              <a:spcAft>
                <a:spcPts val="800"/>
              </a:spcAft>
              <a:buSzPts val="1000"/>
              <a:buFont typeface="Symbol" panose="05050102010706020507" pitchFamily="18" charset="2"/>
              <a:buChar char=""/>
              <a:tabLst>
                <a:tab pos="457200" algn="l"/>
              </a:tabLst>
            </a:pPr>
            <a:r>
              <a:rPr lang="es-CL" sz="1800" b="1" kern="100" dirty="0">
                <a:effectLst/>
                <a:latin typeface="Aptos" panose="020B0004020202020204" pitchFamily="34" charset="0"/>
                <a:ea typeface="Aptos" panose="020B0004020202020204" pitchFamily="34" charset="0"/>
                <a:cs typeface="Times New Roman" panose="02020603050405020304" pitchFamily="18" charset="0"/>
              </a:rPr>
              <a:t>MSE (Mean </a:t>
            </a:r>
            <a:r>
              <a:rPr lang="es-CL" sz="1800" b="1" kern="100" dirty="0" err="1">
                <a:effectLst/>
                <a:latin typeface="Aptos" panose="020B0004020202020204" pitchFamily="34" charset="0"/>
                <a:ea typeface="Aptos" panose="020B0004020202020204" pitchFamily="34" charset="0"/>
                <a:cs typeface="Times New Roman" panose="02020603050405020304" pitchFamily="18" charset="0"/>
              </a:rPr>
              <a:t>Squared</a:t>
            </a:r>
            <a:r>
              <a:rPr lang="es-CL" sz="1800" b="1" kern="100" dirty="0">
                <a:effectLst/>
                <a:latin typeface="Aptos" panose="020B0004020202020204" pitchFamily="34" charset="0"/>
                <a:ea typeface="Aptos" panose="020B0004020202020204" pitchFamily="34" charset="0"/>
                <a:cs typeface="Times New Roman" panose="02020603050405020304" pitchFamily="18" charset="0"/>
              </a:rPr>
              <a:t> Error):</a:t>
            </a:r>
            <a:r>
              <a:rPr lang="es-CL" sz="1800" kern="100" dirty="0">
                <a:effectLst/>
                <a:latin typeface="Aptos" panose="020B0004020202020204" pitchFamily="34" charset="0"/>
                <a:ea typeface="Aptos" panose="020B0004020202020204" pitchFamily="34" charset="0"/>
                <a:cs typeface="Times New Roman" panose="02020603050405020304" pitchFamily="18" charset="0"/>
              </a:rPr>
              <a:t> Mide el promedio de los errores al cuadrado entre las predicciones y los valores reales. Un valor más bajo indica un mejor ajuste del modelo.</a:t>
            </a:r>
          </a:p>
          <a:p>
            <a:pPr marL="342900" lvl="0" indent="-342900" algn="just">
              <a:lnSpc>
                <a:spcPct val="115000"/>
              </a:lnSpc>
              <a:spcAft>
                <a:spcPts val="800"/>
              </a:spcAft>
              <a:buSzPts val="1000"/>
              <a:buFont typeface="Symbol" panose="05050102010706020507" pitchFamily="18" charset="2"/>
              <a:buChar char=""/>
              <a:tabLst>
                <a:tab pos="457200" algn="l"/>
              </a:tabLst>
            </a:pPr>
            <a:r>
              <a:rPr lang="es-CL" sz="1800" b="1" kern="100" dirty="0">
                <a:effectLst/>
                <a:latin typeface="Aptos" panose="020B0004020202020204" pitchFamily="34" charset="0"/>
                <a:ea typeface="Aptos" panose="020B0004020202020204" pitchFamily="34" charset="0"/>
                <a:cs typeface="Times New Roman" panose="02020603050405020304" pitchFamily="18" charset="0"/>
              </a:rPr>
              <a:t>R2 Score (Coeficiente de determinación):</a:t>
            </a:r>
            <a:r>
              <a:rPr lang="es-CL" sz="1800" kern="100" dirty="0">
                <a:effectLst/>
                <a:latin typeface="Aptos" panose="020B0004020202020204" pitchFamily="34" charset="0"/>
                <a:ea typeface="Aptos" panose="020B0004020202020204" pitchFamily="34" charset="0"/>
                <a:cs typeface="Times New Roman" panose="02020603050405020304" pitchFamily="18" charset="0"/>
              </a:rPr>
              <a:t> Representa la proporción de la varianza en la variable dependiente que es explicada por el modelo. Un valor más alto (cercano a 1) indica un mejor ajuste.</a:t>
            </a:r>
          </a:p>
          <a:p>
            <a:pPr marL="342900" lvl="0" indent="-342900" algn="just">
              <a:lnSpc>
                <a:spcPct val="115000"/>
              </a:lnSpc>
              <a:spcAft>
                <a:spcPts val="800"/>
              </a:spcAft>
              <a:buSzPts val="1000"/>
              <a:buFont typeface="Symbol" panose="05050102010706020507" pitchFamily="18" charset="2"/>
              <a:buChar char=""/>
              <a:tabLst>
                <a:tab pos="457200" algn="l"/>
              </a:tabLst>
            </a:pPr>
            <a:r>
              <a:rPr lang="es-CL" sz="1800" b="1" kern="100" dirty="0">
                <a:effectLst/>
                <a:latin typeface="Aptos" panose="020B0004020202020204" pitchFamily="34" charset="0"/>
                <a:ea typeface="Aptos" panose="020B0004020202020204" pitchFamily="34" charset="0"/>
                <a:cs typeface="Times New Roman" panose="02020603050405020304" pitchFamily="18" charset="0"/>
              </a:rPr>
              <a:t>MAE (Mean Absolute Error):</a:t>
            </a:r>
            <a:r>
              <a:rPr lang="es-CL" sz="1800" kern="100" dirty="0">
                <a:effectLst/>
                <a:latin typeface="Aptos" panose="020B0004020202020204" pitchFamily="34" charset="0"/>
                <a:ea typeface="Aptos" panose="020B0004020202020204" pitchFamily="34" charset="0"/>
                <a:cs typeface="Times New Roman" panose="02020603050405020304" pitchFamily="18" charset="0"/>
              </a:rPr>
              <a:t> Mide el promedio de los errores absolutos entre las predicciones y los valores reales. Un valor más bajo indica un mejor ajuste.</a:t>
            </a:r>
          </a:p>
          <a:p>
            <a:pPr marL="342900" lvl="0" indent="-342900" algn="just">
              <a:lnSpc>
                <a:spcPct val="115000"/>
              </a:lnSpc>
              <a:spcAft>
                <a:spcPts val="800"/>
              </a:spcAft>
              <a:buSzPts val="1000"/>
              <a:buFont typeface="Symbol" panose="05050102010706020507" pitchFamily="18" charset="2"/>
              <a:buChar char=""/>
              <a:tabLst>
                <a:tab pos="457200" algn="l"/>
              </a:tabLst>
            </a:pPr>
            <a:r>
              <a:rPr lang="es-CL" sz="1800" b="1" kern="100" dirty="0">
                <a:effectLst/>
                <a:latin typeface="Aptos" panose="020B0004020202020204" pitchFamily="34" charset="0"/>
                <a:ea typeface="Aptos" panose="020B0004020202020204" pitchFamily="34" charset="0"/>
                <a:cs typeface="Times New Roman" panose="02020603050405020304" pitchFamily="18" charset="0"/>
              </a:rPr>
              <a:t>CV R2 Score:</a:t>
            </a:r>
            <a:r>
              <a:rPr lang="es-CL" sz="1800" kern="100" dirty="0">
                <a:effectLst/>
                <a:latin typeface="Aptos" panose="020B0004020202020204" pitchFamily="34" charset="0"/>
                <a:ea typeface="Aptos" panose="020B0004020202020204" pitchFamily="34" charset="0"/>
                <a:cs typeface="Times New Roman" panose="02020603050405020304" pitchFamily="18" charset="0"/>
              </a:rPr>
              <a:t> Es el R2 Score obtenido mediante validación cruzada, que es una técnica para evaluar la capacidad de generalización del modelo a nuevos datos.</a:t>
            </a:r>
          </a:p>
          <a:p>
            <a:pPr marL="0" marR="0" lvl="0" indent="0" algn="l" defTabSz="914400" rtl="0" eaLnBrk="1" fontAlgn="auto" latinLnBrk="0" hangingPunct="1">
              <a:lnSpc>
                <a:spcPct val="100000"/>
              </a:lnSpc>
              <a:spcBef>
                <a:spcPts val="0"/>
              </a:spcBef>
              <a:spcAft>
                <a:spcPts val="0"/>
              </a:spcAft>
              <a:buClrTx/>
              <a:buSzTx/>
              <a:buFontTx/>
              <a:buNone/>
              <a:tabLst/>
              <a:defRPr/>
            </a:pPr>
            <a:r>
              <a:rPr lang="es-CL" sz="1800" kern="100" dirty="0">
                <a:effectLst/>
                <a:latin typeface="Aptos" panose="020B0004020202020204" pitchFamily="34" charset="0"/>
                <a:ea typeface="Aptos" panose="020B0004020202020204" pitchFamily="34" charset="0"/>
                <a:cs typeface="Times New Roman" panose="02020603050405020304" pitchFamily="18" charset="0"/>
              </a:rPr>
              <a:t>En general, ninguno de los modelos evaluados mostró un buen rendimiento en la predicción del rendimiento académico a partir de datos fisiológicos. El </a:t>
            </a:r>
            <a:r>
              <a:rPr lang="es-CL" sz="1800" kern="100" dirty="0" err="1">
                <a:effectLst/>
                <a:latin typeface="Aptos" panose="020B0004020202020204" pitchFamily="34" charset="0"/>
                <a:ea typeface="Aptos" panose="020B0004020202020204" pitchFamily="34" charset="0"/>
                <a:cs typeface="Times New Roman" panose="02020603050405020304" pitchFamily="18" charset="0"/>
              </a:rPr>
              <a:t>Random</a:t>
            </a:r>
            <a:r>
              <a:rPr lang="es-CL" sz="1800" kern="100" dirty="0">
                <a:effectLst/>
                <a:latin typeface="Aptos" panose="020B0004020202020204" pitchFamily="34" charset="0"/>
                <a:ea typeface="Aptos" panose="020B0004020202020204" pitchFamily="34" charset="0"/>
                <a:cs typeface="Times New Roman" panose="02020603050405020304" pitchFamily="18" charset="0"/>
              </a:rPr>
              <a:t> Forest </a:t>
            </a:r>
            <a:r>
              <a:rPr lang="es-CL" sz="1800" kern="100" dirty="0" err="1">
                <a:effectLst/>
                <a:latin typeface="Aptos" panose="020B0004020202020204" pitchFamily="34" charset="0"/>
                <a:ea typeface="Aptos" panose="020B0004020202020204" pitchFamily="34" charset="0"/>
                <a:cs typeface="Times New Roman" panose="02020603050405020304" pitchFamily="18" charset="0"/>
              </a:rPr>
              <a:t>Regressor</a:t>
            </a:r>
            <a:r>
              <a:rPr lang="es-CL" sz="1800" kern="100" dirty="0">
                <a:effectLst/>
                <a:latin typeface="Aptos" panose="020B0004020202020204" pitchFamily="34" charset="0"/>
                <a:ea typeface="Aptos" panose="020B0004020202020204" pitchFamily="34" charset="0"/>
                <a:cs typeface="Times New Roman" panose="02020603050405020304" pitchFamily="18" charset="0"/>
              </a:rPr>
              <a:t> fue el modelo con mejor rendimiento, pero su capacidad de generalización es cuestionable. Los modelos de regresión lineal, KNN y </a:t>
            </a:r>
            <a:r>
              <a:rPr lang="es-CL" sz="1800" kern="100" dirty="0" err="1">
                <a:effectLst/>
                <a:latin typeface="Aptos" panose="020B0004020202020204" pitchFamily="34" charset="0"/>
                <a:ea typeface="Aptos" panose="020B0004020202020204" pitchFamily="34" charset="0"/>
                <a:cs typeface="Times New Roman" panose="02020603050405020304" pitchFamily="18" charset="0"/>
              </a:rPr>
              <a:t>Support</a:t>
            </a:r>
            <a:r>
              <a:rPr lang="es-CL" sz="1800" kern="100" dirty="0">
                <a:effectLst/>
                <a:latin typeface="Aptos" panose="020B0004020202020204" pitchFamily="34" charset="0"/>
                <a:ea typeface="Aptos" panose="020B0004020202020204" pitchFamily="34" charset="0"/>
                <a:cs typeface="Times New Roman" panose="02020603050405020304" pitchFamily="18" charset="0"/>
              </a:rPr>
              <a:t> Vector </a:t>
            </a:r>
            <a:r>
              <a:rPr lang="es-CL" sz="1800" kern="100" dirty="0" err="1">
                <a:effectLst/>
                <a:latin typeface="Aptos" panose="020B0004020202020204" pitchFamily="34" charset="0"/>
                <a:ea typeface="Aptos" panose="020B0004020202020204" pitchFamily="34" charset="0"/>
                <a:cs typeface="Times New Roman" panose="02020603050405020304" pitchFamily="18" charset="0"/>
              </a:rPr>
              <a:t>Regressor</a:t>
            </a:r>
            <a:r>
              <a:rPr lang="es-CL" sz="1800" kern="100" dirty="0">
                <a:effectLst/>
                <a:latin typeface="Aptos" panose="020B0004020202020204" pitchFamily="34" charset="0"/>
                <a:ea typeface="Aptos" panose="020B0004020202020204" pitchFamily="34" charset="0"/>
                <a:cs typeface="Times New Roman" panose="02020603050405020304" pitchFamily="18" charset="0"/>
              </a:rPr>
              <a:t> tuvieron un rendimiento especialmente pobre. Es posible que se necesite una mayor exploración de datos, preprocesamiento de datos o selección de características para mejorar el rendimiento de los modelos. También se podrían considerar modelos más complejos o técnicas de aprendizaje profundo para capturar las relaciones no lineales entre las variables fisiológicas y el rendimiento académico. Los bajos valores de R2 Score sugieren que las variables fisiológicas por sí solas pueden no ser suficientes para predecir con precisión el rendimiento académico. </a:t>
            </a:r>
          </a:p>
          <a:p>
            <a:endParaRPr lang="es-CL" dirty="0"/>
          </a:p>
        </p:txBody>
      </p:sp>
      <p:sp>
        <p:nvSpPr>
          <p:cNvPr id="4" name="Marcador de número de diapositiva 3"/>
          <p:cNvSpPr>
            <a:spLocks noGrp="1"/>
          </p:cNvSpPr>
          <p:nvPr>
            <p:ph type="sldNum" sz="quarter" idx="5"/>
          </p:nvPr>
        </p:nvSpPr>
        <p:spPr/>
        <p:txBody>
          <a:bodyPr/>
          <a:lstStyle/>
          <a:p>
            <a:fld id="{92532BAE-99A1-45BB-B351-1BB3B9ADD615}" type="slidenum">
              <a:rPr lang="es-CL" smtClean="0"/>
              <a:t>5</a:t>
            </a:fld>
            <a:endParaRPr lang="es-CL"/>
          </a:p>
        </p:txBody>
      </p:sp>
    </p:spTree>
    <p:extLst>
      <p:ext uri="{BB962C8B-B14F-4D97-AF65-F5344CB8AC3E}">
        <p14:creationId xmlns:p14="http://schemas.microsoft.com/office/powerpoint/2010/main" val="441403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15000"/>
              </a:lnSpc>
              <a:spcAft>
                <a:spcPts val="800"/>
              </a:spcAft>
            </a:pPr>
            <a:r>
              <a:rPr lang="es-CL" sz="1800" kern="100" dirty="0">
                <a:effectLst/>
                <a:latin typeface="Aptos" panose="020B0004020202020204" pitchFamily="34" charset="0"/>
                <a:ea typeface="Aptos" panose="020B0004020202020204" pitchFamily="34" charset="0"/>
                <a:cs typeface="Times New Roman" panose="02020603050405020304" pitchFamily="18" charset="0"/>
              </a:rPr>
              <a:t>Muestra gráficos de las tendencias de diferentes variables fisiológicas (TEMP, EDA, HR, BVP, ACC, IBI) para cada participante en los tres exámenes (Final, </a:t>
            </a:r>
            <a:r>
              <a:rPr lang="es-CL" sz="1800" kern="100" dirty="0" err="1">
                <a:effectLst/>
                <a:latin typeface="Aptos" panose="020B0004020202020204" pitchFamily="34" charset="0"/>
                <a:ea typeface="Aptos" panose="020B0004020202020204" pitchFamily="34" charset="0"/>
                <a:cs typeface="Times New Roman" panose="02020603050405020304" pitchFamily="18" charset="0"/>
              </a:rPr>
              <a:t>Midterm</a:t>
            </a:r>
            <a:r>
              <a:rPr lang="es-CL" sz="1800" kern="100" dirty="0">
                <a:effectLst/>
                <a:latin typeface="Aptos" panose="020B0004020202020204" pitchFamily="34" charset="0"/>
                <a:ea typeface="Aptos" panose="020B0004020202020204" pitchFamily="34" charset="0"/>
                <a:cs typeface="Times New Roman" panose="02020603050405020304" pitchFamily="18" charset="0"/>
              </a:rPr>
              <a:t> 1, </a:t>
            </a:r>
            <a:r>
              <a:rPr lang="es-CL" sz="1800" kern="100" dirty="0" err="1">
                <a:effectLst/>
                <a:latin typeface="Aptos" panose="020B0004020202020204" pitchFamily="34" charset="0"/>
                <a:ea typeface="Aptos" panose="020B0004020202020204" pitchFamily="34" charset="0"/>
                <a:cs typeface="Times New Roman" panose="02020603050405020304" pitchFamily="18" charset="0"/>
              </a:rPr>
              <a:t>Midterm</a:t>
            </a:r>
            <a:r>
              <a:rPr lang="es-CL" sz="1800" kern="100" dirty="0">
                <a:effectLst/>
                <a:latin typeface="Aptos" panose="020B0004020202020204" pitchFamily="34" charset="0"/>
                <a:ea typeface="Aptos" panose="020B0004020202020204" pitchFamily="34" charset="0"/>
                <a:cs typeface="Times New Roman" panose="02020603050405020304" pitchFamily="18" charset="0"/>
              </a:rPr>
              <a:t> 2).</a:t>
            </a:r>
          </a:p>
          <a:p>
            <a:pPr algn="just">
              <a:lnSpc>
                <a:spcPct val="115000"/>
              </a:lnSpc>
              <a:spcAft>
                <a:spcPts val="800"/>
              </a:spcAft>
            </a:pPr>
            <a:r>
              <a:rPr lang="es-CL" sz="1800" b="1" kern="100" dirty="0">
                <a:effectLst/>
                <a:latin typeface="Aptos" panose="020B0004020202020204" pitchFamily="34" charset="0"/>
                <a:ea typeface="Aptos" panose="020B0004020202020204" pitchFamily="34" charset="0"/>
                <a:cs typeface="Times New Roman" panose="02020603050405020304" pitchFamily="18" charset="0"/>
              </a:rPr>
              <a:t>Análisis de las tendencias:</a:t>
            </a:r>
            <a:endParaRPr lang="es-CL"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lnSpc>
                <a:spcPct val="115000"/>
              </a:lnSpc>
              <a:spcAft>
                <a:spcPts val="800"/>
              </a:spcAft>
              <a:buSzPts val="1000"/>
              <a:buFont typeface="Symbol" panose="05050102010706020507" pitchFamily="18" charset="2"/>
              <a:buChar char=""/>
              <a:tabLst>
                <a:tab pos="457200" algn="l"/>
              </a:tabLst>
            </a:pPr>
            <a:r>
              <a:rPr lang="es-CL" sz="1800" b="1" kern="100" dirty="0">
                <a:effectLst/>
                <a:latin typeface="Aptos" panose="020B0004020202020204" pitchFamily="34" charset="0"/>
                <a:ea typeface="Aptos" panose="020B0004020202020204" pitchFamily="34" charset="0"/>
                <a:cs typeface="Times New Roman" panose="02020603050405020304" pitchFamily="18" charset="0"/>
              </a:rPr>
              <a:t>Variabilidad individual:</a:t>
            </a:r>
            <a:r>
              <a:rPr lang="es-CL" sz="1800" kern="100" dirty="0">
                <a:effectLst/>
                <a:latin typeface="Aptos" panose="020B0004020202020204" pitchFamily="34" charset="0"/>
                <a:ea typeface="Aptos" panose="020B0004020202020204" pitchFamily="34" charset="0"/>
                <a:cs typeface="Times New Roman" panose="02020603050405020304" pitchFamily="18" charset="0"/>
              </a:rPr>
              <a:t> Se observa una gran variabilidad en las respuestas fisiológicas entre los diferentes participantes. Cada estudiante muestra patrones únicos de respuesta al estrés, lo que sugiere que no hay una respuesta "típica" al estrés académico.</a:t>
            </a:r>
          </a:p>
          <a:p>
            <a:pPr marL="342900" lvl="0" indent="-342900" algn="just">
              <a:lnSpc>
                <a:spcPct val="115000"/>
              </a:lnSpc>
              <a:spcAft>
                <a:spcPts val="800"/>
              </a:spcAft>
              <a:buSzPts val="1000"/>
              <a:buFont typeface="Symbol" panose="05050102010706020507" pitchFamily="18" charset="2"/>
              <a:buChar char=""/>
              <a:tabLst>
                <a:tab pos="457200" algn="l"/>
              </a:tabLst>
            </a:pPr>
            <a:r>
              <a:rPr lang="es-CL" sz="1800" b="1" kern="100" dirty="0">
                <a:effectLst/>
                <a:latin typeface="Aptos" panose="020B0004020202020204" pitchFamily="34" charset="0"/>
                <a:ea typeface="Aptos" panose="020B0004020202020204" pitchFamily="34" charset="0"/>
                <a:cs typeface="Times New Roman" panose="02020603050405020304" pitchFamily="18" charset="0"/>
              </a:rPr>
              <a:t>Respuestas al estrés:</a:t>
            </a:r>
            <a:r>
              <a:rPr lang="es-CL" sz="1800" kern="100" dirty="0">
                <a:effectLst/>
                <a:latin typeface="Aptos" panose="020B0004020202020204" pitchFamily="34" charset="0"/>
                <a:ea typeface="Aptos" panose="020B0004020202020204" pitchFamily="34" charset="0"/>
                <a:cs typeface="Times New Roman" panose="02020603050405020304" pitchFamily="18" charset="0"/>
              </a:rPr>
              <a:t> Se pueden apreciar algunos patrones comunes de respuesta al estrés, como aumentos en la frecuencia cardíaca (HR), la actividad </a:t>
            </a:r>
            <a:r>
              <a:rPr lang="es-CL" sz="1800" kern="100" dirty="0" err="1">
                <a:effectLst/>
                <a:latin typeface="Aptos" panose="020B0004020202020204" pitchFamily="34" charset="0"/>
                <a:ea typeface="Aptos" panose="020B0004020202020204" pitchFamily="34" charset="0"/>
                <a:cs typeface="Times New Roman" panose="02020603050405020304" pitchFamily="18" charset="0"/>
              </a:rPr>
              <a:t>electrodérmica</a:t>
            </a:r>
            <a:r>
              <a:rPr lang="es-CL" sz="1800" kern="100" dirty="0">
                <a:effectLst/>
                <a:latin typeface="Aptos" panose="020B0004020202020204" pitchFamily="34" charset="0"/>
                <a:ea typeface="Aptos" panose="020B0004020202020204" pitchFamily="34" charset="0"/>
                <a:cs typeface="Times New Roman" panose="02020603050405020304" pitchFamily="18" charset="0"/>
              </a:rPr>
              <a:t> (EDA) y la temperatura (TEMP) durante los exámenes. Sin embargo, la magnitud y la duración de estas respuestas varían considerablemente entre los participantes.</a:t>
            </a:r>
          </a:p>
          <a:p>
            <a:pPr marL="342900" lvl="0" indent="-342900" algn="just">
              <a:lnSpc>
                <a:spcPct val="115000"/>
              </a:lnSpc>
              <a:spcAft>
                <a:spcPts val="800"/>
              </a:spcAft>
              <a:buSzPts val="1000"/>
              <a:buFont typeface="Symbol" panose="05050102010706020507" pitchFamily="18" charset="2"/>
              <a:buChar char=""/>
              <a:tabLst>
                <a:tab pos="457200" algn="l"/>
              </a:tabLst>
            </a:pPr>
            <a:r>
              <a:rPr lang="es-CL" sz="1800" b="1" kern="100" dirty="0">
                <a:effectLst/>
                <a:latin typeface="Aptos" panose="020B0004020202020204" pitchFamily="34" charset="0"/>
                <a:ea typeface="Aptos" panose="020B0004020202020204" pitchFamily="34" charset="0"/>
                <a:cs typeface="Times New Roman" panose="02020603050405020304" pitchFamily="18" charset="0"/>
              </a:rPr>
              <a:t>Diferencias entre exámenes:</a:t>
            </a:r>
            <a:r>
              <a:rPr lang="es-CL" sz="1800" kern="100" dirty="0">
                <a:effectLst/>
                <a:latin typeface="Aptos" panose="020B0004020202020204" pitchFamily="34" charset="0"/>
                <a:ea typeface="Aptos" panose="020B0004020202020204" pitchFamily="34" charset="0"/>
                <a:cs typeface="Times New Roman" panose="02020603050405020304" pitchFamily="18" charset="0"/>
              </a:rPr>
              <a:t> En algunos casos, se observan diferencias en las respuestas fisiológicas entre los tres exámenes. Por ejemplo, algunos estudiantes muestran una mayor respuesta al estrés en el examen final en comparación con los exámenes parciales.</a:t>
            </a:r>
          </a:p>
          <a:p>
            <a:pPr marL="342900" lvl="0" indent="-342900" algn="just">
              <a:lnSpc>
                <a:spcPct val="115000"/>
              </a:lnSpc>
              <a:spcAft>
                <a:spcPts val="800"/>
              </a:spcAft>
              <a:buSzPts val="1000"/>
              <a:buFont typeface="Symbol" panose="05050102010706020507" pitchFamily="18" charset="2"/>
              <a:buChar char=""/>
              <a:tabLst>
                <a:tab pos="457200" algn="l"/>
              </a:tabLst>
            </a:pPr>
            <a:r>
              <a:rPr lang="es-CL" sz="1800" b="1" kern="100" dirty="0">
                <a:effectLst/>
                <a:latin typeface="Aptos" panose="020B0004020202020204" pitchFamily="34" charset="0"/>
                <a:ea typeface="Aptos" panose="020B0004020202020204" pitchFamily="34" charset="0"/>
                <a:cs typeface="Times New Roman" panose="02020603050405020304" pitchFamily="18" charset="0"/>
              </a:rPr>
              <a:t>Movimiento (ACC):</a:t>
            </a:r>
            <a:r>
              <a:rPr lang="es-CL" sz="1800" kern="100" dirty="0">
                <a:effectLst/>
                <a:latin typeface="Aptos" panose="020B0004020202020204" pitchFamily="34" charset="0"/>
                <a:ea typeface="Aptos" panose="020B0004020202020204" pitchFamily="34" charset="0"/>
                <a:cs typeface="Times New Roman" panose="02020603050405020304" pitchFamily="18" charset="0"/>
              </a:rPr>
              <a:t> Los datos del acelerómetro (ACC) muestran la cantidad de movimiento de cada estudiante durante los exámenes. Algunos estudiantes muestran un movimiento constante, mientras que otros permanecen relativamente quietos. No hay un patrón claro de movimiento que se relacione con el rendimiento académico.</a:t>
            </a:r>
          </a:p>
          <a:p>
            <a:pPr marL="342900" lvl="0" indent="-342900" algn="just">
              <a:lnSpc>
                <a:spcPct val="115000"/>
              </a:lnSpc>
              <a:spcAft>
                <a:spcPts val="800"/>
              </a:spcAft>
              <a:buSzPts val="1000"/>
              <a:buFont typeface="Symbol" panose="05050102010706020507" pitchFamily="18" charset="2"/>
              <a:buChar char=""/>
              <a:tabLst>
                <a:tab pos="457200" algn="l"/>
              </a:tabLst>
            </a:pPr>
            <a:r>
              <a:rPr lang="es-CL" sz="1800" b="1" kern="100" dirty="0">
                <a:effectLst/>
                <a:latin typeface="Aptos" panose="020B0004020202020204" pitchFamily="34" charset="0"/>
                <a:ea typeface="Aptos" panose="020B0004020202020204" pitchFamily="34" charset="0"/>
                <a:cs typeface="Times New Roman" panose="02020603050405020304" pitchFamily="18" charset="0"/>
              </a:rPr>
              <a:t>Variabilidad de la frecuencia cardíaca (IBI):</a:t>
            </a:r>
            <a:r>
              <a:rPr lang="es-CL" sz="1800" kern="100" dirty="0">
                <a:effectLst/>
                <a:latin typeface="Aptos" panose="020B0004020202020204" pitchFamily="34" charset="0"/>
                <a:ea typeface="Aptos" panose="020B0004020202020204" pitchFamily="34" charset="0"/>
                <a:cs typeface="Times New Roman" panose="02020603050405020304" pitchFamily="18" charset="0"/>
              </a:rPr>
              <a:t> Los intervalos entre latidos (IBI) muestran la variabilidad de la frecuencia cardíaca, que se relaciona con la regulación del sistema nervioso autónomo. Se observa una gran variabilidad en los patrones de IBI entre los participantes.</a:t>
            </a:r>
          </a:p>
          <a:p>
            <a:pPr algn="just">
              <a:lnSpc>
                <a:spcPct val="115000"/>
              </a:lnSpc>
              <a:spcAft>
                <a:spcPts val="800"/>
              </a:spcAft>
            </a:pPr>
            <a:r>
              <a:rPr lang="es-CL" sz="1800" kern="100" dirty="0">
                <a:effectLst/>
                <a:latin typeface="Aptos" panose="020B0004020202020204" pitchFamily="34" charset="0"/>
                <a:ea typeface="Aptos" panose="020B0004020202020204" pitchFamily="34" charset="0"/>
                <a:cs typeface="Times New Roman" panose="02020603050405020304" pitchFamily="18" charset="0"/>
              </a:rPr>
              <a:t>En conclusión, las respuestas fisiológicas al estrés son individuales y no hay un patrón único que se aplique a todos los estudiantes. La frecuencia cardíaca, la actividad </a:t>
            </a:r>
            <a:r>
              <a:rPr lang="es-CL" sz="1800" kern="100" dirty="0" err="1">
                <a:effectLst/>
                <a:latin typeface="Aptos" panose="020B0004020202020204" pitchFamily="34" charset="0"/>
                <a:ea typeface="Aptos" panose="020B0004020202020204" pitchFamily="34" charset="0"/>
                <a:cs typeface="Times New Roman" panose="02020603050405020304" pitchFamily="18" charset="0"/>
              </a:rPr>
              <a:t>electrodérmica</a:t>
            </a:r>
            <a:r>
              <a:rPr lang="es-CL" sz="1800" kern="100" dirty="0">
                <a:effectLst/>
                <a:latin typeface="Aptos" panose="020B0004020202020204" pitchFamily="34" charset="0"/>
                <a:ea typeface="Aptos" panose="020B0004020202020204" pitchFamily="34" charset="0"/>
                <a:cs typeface="Times New Roman" panose="02020603050405020304" pitchFamily="18" charset="0"/>
              </a:rPr>
              <a:t> y la temperatura son indicadores importantes de la respuesta al estrés, pero su interpretación debe considerar la variabilidad individual. El movimiento y la variabilidad de la frecuencia cardíaca también pueden proporcionar información sobre la respuesta al estrés, pero se necesita más investigación para comprender su relación con el rendimiento académico.</a:t>
            </a:r>
          </a:p>
          <a:p>
            <a:endParaRPr lang="es-CL" dirty="0"/>
          </a:p>
        </p:txBody>
      </p:sp>
      <p:sp>
        <p:nvSpPr>
          <p:cNvPr id="4" name="Marcador de número de diapositiva 3"/>
          <p:cNvSpPr>
            <a:spLocks noGrp="1"/>
          </p:cNvSpPr>
          <p:nvPr>
            <p:ph type="sldNum" sz="quarter" idx="5"/>
          </p:nvPr>
        </p:nvSpPr>
        <p:spPr/>
        <p:txBody>
          <a:bodyPr/>
          <a:lstStyle/>
          <a:p>
            <a:fld id="{92532BAE-99A1-45BB-B351-1BB3B9ADD615}" type="slidenum">
              <a:rPr lang="es-CL" smtClean="0"/>
              <a:t>6</a:t>
            </a:fld>
            <a:endParaRPr lang="es-CL"/>
          </a:p>
        </p:txBody>
      </p:sp>
    </p:spTree>
    <p:extLst>
      <p:ext uri="{BB962C8B-B14F-4D97-AF65-F5344CB8AC3E}">
        <p14:creationId xmlns:p14="http://schemas.microsoft.com/office/powerpoint/2010/main" val="3883987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92532BAE-99A1-45BB-B351-1BB3B9ADD615}" type="slidenum">
              <a:rPr lang="es-CL" smtClean="0"/>
              <a:t>7</a:t>
            </a:fld>
            <a:endParaRPr lang="es-CL"/>
          </a:p>
        </p:txBody>
      </p:sp>
    </p:spTree>
    <p:extLst>
      <p:ext uri="{BB962C8B-B14F-4D97-AF65-F5344CB8AC3E}">
        <p14:creationId xmlns:p14="http://schemas.microsoft.com/office/powerpoint/2010/main" val="310166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La tabla de Técnicas Estadísticas muestra la variabilidad y el rango de diferentes variables fisiológicas. El BVP tiene la mayor variabilidad (DE=782.4) y el rango más amplio (-2738.7 a 3999.9), seguido por el IBI (DE=189.2, rango 343.5 a 1377.2). La variabilidad en BVP puede deberse a movimiento, temperatura y emociones, mientras que la variabilidad en IBI puede reflejar la influencia del sistema nervioso autónomo. EDA y HR también muestran variabilidad, aunque menor. TEMP y ACC tienen la menor variabilidad.</a:t>
            </a:r>
            <a:endParaRPr lang="es-CL" dirty="0"/>
          </a:p>
        </p:txBody>
      </p:sp>
      <p:sp>
        <p:nvSpPr>
          <p:cNvPr id="4" name="Marcador de número de diapositiva 3"/>
          <p:cNvSpPr>
            <a:spLocks noGrp="1"/>
          </p:cNvSpPr>
          <p:nvPr>
            <p:ph type="sldNum" sz="quarter" idx="5"/>
          </p:nvPr>
        </p:nvSpPr>
        <p:spPr/>
        <p:txBody>
          <a:bodyPr/>
          <a:lstStyle/>
          <a:p>
            <a:fld id="{92532BAE-99A1-45BB-B351-1BB3B9ADD615}" type="slidenum">
              <a:rPr lang="es-CL" smtClean="0"/>
              <a:t>8</a:t>
            </a:fld>
            <a:endParaRPr lang="es-CL"/>
          </a:p>
        </p:txBody>
      </p:sp>
    </p:spTree>
    <p:extLst>
      <p:ext uri="{BB962C8B-B14F-4D97-AF65-F5344CB8AC3E}">
        <p14:creationId xmlns:p14="http://schemas.microsoft.com/office/powerpoint/2010/main" val="1326937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2800" dirty="0"/>
              <a:t>Los datos fisiológicos recogidos durante los exámenes muestran que la mayoría de los participantes experimentan niveles normales de temperatura, EDA baja (indicando bajo estrés), frecuencia cardíaca entre 90 y 120 </a:t>
            </a:r>
            <a:r>
              <a:rPr lang="es-MX" sz="2800" dirty="0" err="1"/>
              <a:t>lpm</a:t>
            </a:r>
            <a:r>
              <a:rPr lang="es-MX" sz="2800" dirty="0"/>
              <a:t>, permanecen relativamente quietos (aceleración) y tienen valores de IBI entre 6000 y 8500 ms.</a:t>
            </a:r>
          </a:p>
          <a:p>
            <a:r>
              <a:rPr lang="es-MX" sz="2800" dirty="0"/>
              <a:t>Sin embargo, en todas las medidas se observan valores atípicos, lo que sugiere que algunos participantes experimentan mayor estrés, activación fisiológica y/o movimiento durante los exámenes.</a:t>
            </a:r>
          </a:p>
          <a:p>
            <a:r>
              <a:rPr lang="es-MX" sz="2800" dirty="0"/>
              <a:t>Es importante tener en cuenta que la interpretación de los datos de aceleración y BVP puede verse afectada por la colocación del sensor y la posibilidad de artefactos de movimiento.</a:t>
            </a:r>
          </a:p>
          <a:p>
            <a:endParaRPr lang="es-CL" dirty="0"/>
          </a:p>
        </p:txBody>
      </p:sp>
      <p:sp>
        <p:nvSpPr>
          <p:cNvPr id="4" name="Marcador de número de diapositiva 3"/>
          <p:cNvSpPr>
            <a:spLocks noGrp="1"/>
          </p:cNvSpPr>
          <p:nvPr>
            <p:ph type="sldNum" sz="quarter" idx="5"/>
          </p:nvPr>
        </p:nvSpPr>
        <p:spPr/>
        <p:txBody>
          <a:bodyPr/>
          <a:lstStyle/>
          <a:p>
            <a:fld id="{92532BAE-99A1-45BB-B351-1BB3B9ADD615}" type="slidenum">
              <a:rPr lang="es-CL" smtClean="0"/>
              <a:t>9</a:t>
            </a:fld>
            <a:endParaRPr lang="es-CL"/>
          </a:p>
        </p:txBody>
      </p:sp>
    </p:spTree>
    <p:extLst>
      <p:ext uri="{BB962C8B-B14F-4D97-AF65-F5344CB8AC3E}">
        <p14:creationId xmlns:p14="http://schemas.microsoft.com/office/powerpoint/2010/main" val="1041810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B56E26-309C-1441-4F74-4CE5A80579AA}"/>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L"/>
          </a:p>
        </p:txBody>
      </p:sp>
      <p:sp>
        <p:nvSpPr>
          <p:cNvPr id="3" name="Subtítulo 2">
            <a:extLst>
              <a:ext uri="{FF2B5EF4-FFF2-40B4-BE49-F238E27FC236}">
                <a16:creationId xmlns:a16="http://schemas.microsoft.com/office/drawing/2014/main" id="{1CA3263F-A9CA-7152-B31B-E72D8DF9ED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L"/>
          </a:p>
        </p:txBody>
      </p:sp>
      <p:sp>
        <p:nvSpPr>
          <p:cNvPr id="4" name="Marcador de fecha 3">
            <a:extLst>
              <a:ext uri="{FF2B5EF4-FFF2-40B4-BE49-F238E27FC236}">
                <a16:creationId xmlns:a16="http://schemas.microsoft.com/office/drawing/2014/main" id="{08926774-0B3D-25A8-10E6-C1E1FBB03F1B}"/>
              </a:ext>
            </a:extLst>
          </p:cNvPr>
          <p:cNvSpPr>
            <a:spLocks noGrp="1"/>
          </p:cNvSpPr>
          <p:nvPr>
            <p:ph type="dt" sz="half" idx="10"/>
          </p:nvPr>
        </p:nvSpPr>
        <p:spPr/>
        <p:txBody>
          <a:bodyPr/>
          <a:lstStyle/>
          <a:p>
            <a:fld id="{3DB4D4EA-4B01-4B6B-87D9-0DF99FEFF3A1}" type="datetimeFigureOut">
              <a:rPr lang="es-CL" smtClean="0"/>
              <a:t>12-12-2024</a:t>
            </a:fld>
            <a:endParaRPr lang="es-CL"/>
          </a:p>
        </p:txBody>
      </p:sp>
      <p:sp>
        <p:nvSpPr>
          <p:cNvPr id="5" name="Marcador de pie de página 4">
            <a:extLst>
              <a:ext uri="{FF2B5EF4-FFF2-40B4-BE49-F238E27FC236}">
                <a16:creationId xmlns:a16="http://schemas.microsoft.com/office/drawing/2014/main" id="{B087C079-CF08-8194-F867-B301AAF7CF58}"/>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A058AC5E-EFE3-436B-D3B8-F80E145A151E}"/>
              </a:ext>
            </a:extLst>
          </p:cNvPr>
          <p:cNvSpPr>
            <a:spLocks noGrp="1"/>
          </p:cNvSpPr>
          <p:nvPr>
            <p:ph type="sldNum" sz="quarter" idx="12"/>
          </p:nvPr>
        </p:nvSpPr>
        <p:spPr/>
        <p:txBody>
          <a:bodyPr/>
          <a:lstStyle/>
          <a:p>
            <a:fld id="{5AF14364-4A26-498B-ADF0-09F0A288263C}" type="slidenum">
              <a:rPr lang="es-CL" smtClean="0"/>
              <a:t>‹Nº›</a:t>
            </a:fld>
            <a:endParaRPr lang="es-CL"/>
          </a:p>
        </p:txBody>
      </p:sp>
    </p:spTree>
    <p:extLst>
      <p:ext uri="{BB962C8B-B14F-4D97-AF65-F5344CB8AC3E}">
        <p14:creationId xmlns:p14="http://schemas.microsoft.com/office/powerpoint/2010/main" val="873820772"/>
      </p:ext>
    </p:extLst>
  </p:cSld>
  <p:clrMapOvr>
    <a:masterClrMapping/>
  </p:clrMapOvr>
  <mc:AlternateContent xmlns:mc="http://schemas.openxmlformats.org/markup-compatibility/2006">
    <mc:Choice xmlns:p14="http://schemas.microsoft.com/office/powerpoint/2010/main" Requires="p14">
      <p:transition spd="med" p14:dur="700" advTm="4983">
        <p:fade/>
      </p:transition>
    </mc:Choice>
    <mc:Fallback>
      <p:transition spd="med" advTm="4983">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A1D12C-EDDE-FED4-D630-19402C0C6843}"/>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B09751BD-132A-246B-4660-80B7BF66B5C8}"/>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19AE81ED-CB31-783B-109A-0FBDAB9929AF}"/>
              </a:ext>
            </a:extLst>
          </p:cNvPr>
          <p:cNvSpPr>
            <a:spLocks noGrp="1"/>
          </p:cNvSpPr>
          <p:nvPr>
            <p:ph type="dt" sz="half" idx="10"/>
          </p:nvPr>
        </p:nvSpPr>
        <p:spPr/>
        <p:txBody>
          <a:bodyPr/>
          <a:lstStyle/>
          <a:p>
            <a:fld id="{3DB4D4EA-4B01-4B6B-87D9-0DF99FEFF3A1}" type="datetimeFigureOut">
              <a:rPr lang="es-CL" smtClean="0"/>
              <a:t>12-12-2024</a:t>
            </a:fld>
            <a:endParaRPr lang="es-CL"/>
          </a:p>
        </p:txBody>
      </p:sp>
      <p:sp>
        <p:nvSpPr>
          <p:cNvPr id="5" name="Marcador de pie de página 4">
            <a:extLst>
              <a:ext uri="{FF2B5EF4-FFF2-40B4-BE49-F238E27FC236}">
                <a16:creationId xmlns:a16="http://schemas.microsoft.com/office/drawing/2014/main" id="{EAA9392E-01E6-08CD-70E4-7317134A9CDD}"/>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26759FD8-CAEE-5C9A-FC77-B9D0A24D419C}"/>
              </a:ext>
            </a:extLst>
          </p:cNvPr>
          <p:cNvSpPr>
            <a:spLocks noGrp="1"/>
          </p:cNvSpPr>
          <p:nvPr>
            <p:ph type="sldNum" sz="quarter" idx="12"/>
          </p:nvPr>
        </p:nvSpPr>
        <p:spPr/>
        <p:txBody>
          <a:bodyPr/>
          <a:lstStyle/>
          <a:p>
            <a:fld id="{5AF14364-4A26-498B-ADF0-09F0A288263C}" type="slidenum">
              <a:rPr lang="es-CL" smtClean="0"/>
              <a:t>‹Nº›</a:t>
            </a:fld>
            <a:endParaRPr lang="es-CL"/>
          </a:p>
        </p:txBody>
      </p:sp>
    </p:spTree>
    <p:extLst>
      <p:ext uri="{BB962C8B-B14F-4D97-AF65-F5344CB8AC3E}">
        <p14:creationId xmlns:p14="http://schemas.microsoft.com/office/powerpoint/2010/main" val="1193752999"/>
      </p:ext>
    </p:extLst>
  </p:cSld>
  <p:clrMapOvr>
    <a:masterClrMapping/>
  </p:clrMapOvr>
  <mc:AlternateContent xmlns:mc="http://schemas.openxmlformats.org/markup-compatibility/2006">
    <mc:Choice xmlns:p14="http://schemas.microsoft.com/office/powerpoint/2010/main" Requires="p14">
      <p:transition spd="med" p14:dur="700" advTm="4983">
        <p:fade/>
      </p:transition>
    </mc:Choice>
    <mc:Fallback>
      <p:transition spd="med" advTm="4983">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A32FFC92-EC7D-FD6B-DE9B-CA8FC2DA2A75}"/>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789D461F-50D9-6880-96AF-CF7E2098FB9F}"/>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9D6546BC-E3C4-84DB-FE63-B9F5DBE9F401}"/>
              </a:ext>
            </a:extLst>
          </p:cNvPr>
          <p:cNvSpPr>
            <a:spLocks noGrp="1"/>
          </p:cNvSpPr>
          <p:nvPr>
            <p:ph type="dt" sz="half" idx="10"/>
          </p:nvPr>
        </p:nvSpPr>
        <p:spPr/>
        <p:txBody>
          <a:bodyPr/>
          <a:lstStyle/>
          <a:p>
            <a:fld id="{3DB4D4EA-4B01-4B6B-87D9-0DF99FEFF3A1}" type="datetimeFigureOut">
              <a:rPr lang="es-CL" smtClean="0"/>
              <a:t>12-12-2024</a:t>
            </a:fld>
            <a:endParaRPr lang="es-CL"/>
          </a:p>
        </p:txBody>
      </p:sp>
      <p:sp>
        <p:nvSpPr>
          <p:cNvPr id="5" name="Marcador de pie de página 4">
            <a:extLst>
              <a:ext uri="{FF2B5EF4-FFF2-40B4-BE49-F238E27FC236}">
                <a16:creationId xmlns:a16="http://schemas.microsoft.com/office/drawing/2014/main" id="{49CDA081-8478-AB81-DAC1-331C256F5CE0}"/>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0E7B3F88-11AF-BC7F-B57F-8A19BA2BF057}"/>
              </a:ext>
            </a:extLst>
          </p:cNvPr>
          <p:cNvSpPr>
            <a:spLocks noGrp="1"/>
          </p:cNvSpPr>
          <p:nvPr>
            <p:ph type="sldNum" sz="quarter" idx="12"/>
          </p:nvPr>
        </p:nvSpPr>
        <p:spPr/>
        <p:txBody>
          <a:bodyPr/>
          <a:lstStyle/>
          <a:p>
            <a:fld id="{5AF14364-4A26-498B-ADF0-09F0A288263C}" type="slidenum">
              <a:rPr lang="es-CL" smtClean="0"/>
              <a:t>‹Nº›</a:t>
            </a:fld>
            <a:endParaRPr lang="es-CL"/>
          </a:p>
        </p:txBody>
      </p:sp>
    </p:spTree>
    <p:extLst>
      <p:ext uri="{BB962C8B-B14F-4D97-AF65-F5344CB8AC3E}">
        <p14:creationId xmlns:p14="http://schemas.microsoft.com/office/powerpoint/2010/main" val="3276156589"/>
      </p:ext>
    </p:extLst>
  </p:cSld>
  <p:clrMapOvr>
    <a:masterClrMapping/>
  </p:clrMapOvr>
  <mc:AlternateContent xmlns:mc="http://schemas.openxmlformats.org/markup-compatibility/2006">
    <mc:Choice xmlns:p14="http://schemas.microsoft.com/office/powerpoint/2010/main" Requires="p14">
      <p:transition spd="med" p14:dur="700" advTm="4983">
        <p:fade/>
      </p:transition>
    </mc:Choice>
    <mc:Fallback>
      <p:transition spd="med" advTm="4983">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E29D73-3CB6-5F3E-5EE9-EFF3B572521E}"/>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8B769BB5-A9AB-D362-ECA8-221D773B5BC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33587365-B916-0C56-4ADC-E2B5A1730B43}"/>
              </a:ext>
            </a:extLst>
          </p:cNvPr>
          <p:cNvSpPr>
            <a:spLocks noGrp="1"/>
          </p:cNvSpPr>
          <p:nvPr>
            <p:ph type="dt" sz="half" idx="10"/>
          </p:nvPr>
        </p:nvSpPr>
        <p:spPr/>
        <p:txBody>
          <a:bodyPr/>
          <a:lstStyle/>
          <a:p>
            <a:fld id="{3DB4D4EA-4B01-4B6B-87D9-0DF99FEFF3A1}" type="datetimeFigureOut">
              <a:rPr lang="es-CL" smtClean="0"/>
              <a:t>12-12-2024</a:t>
            </a:fld>
            <a:endParaRPr lang="es-CL"/>
          </a:p>
        </p:txBody>
      </p:sp>
      <p:sp>
        <p:nvSpPr>
          <p:cNvPr id="5" name="Marcador de pie de página 4">
            <a:extLst>
              <a:ext uri="{FF2B5EF4-FFF2-40B4-BE49-F238E27FC236}">
                <a16:creationId xmlns:a16="http://schemas.microsoft.com/office/drawing/2014/main" id="{F9BF43A9-900E-97D3-1835-EAE61ED33E19}"/>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C62370C6-D132-C9F0-21DA-E2642F8C2151}"/>
              </a:ext>
            </a:extLst>
          </p:cNvPr>
          <p:cNvSpPr>
            <a:spLocks noGrp="1"/>
          </p:cNvSpPr>
          <p:nvPr>
            <p:ph type="sldNum" sz="quarter" idx="12"/>
          </p:nvPr>
        </p:nvSpPr>
        <p:spPr/>
        <p:txBody>
          <a:bodyPr/>
          <a:lstStyle/>
          <a:p>
            <a:fld id="{5AF14364-4A26-498B-ADF0-09F0A288263C}" type="slidenum">
              <a:rPr lang="es-CL" smtClean="0"/>
              <a:t>‹Nº›</a:t>
            </a:fld>
            <a:endParaRPr lang="es-CL"/>
          </a:p>
        </p:txBody>
      </p:sp>
    </p:spTree>
    <p:extLst>
      <p:ext uri="{BB962C8B-B14F-4D97-AF65-F5344CB8AC3E}">
        <p14:creationId xmlns:p14="http://schemas.microsoft.com/office/powerpoint/2010/main" val="1294743136"/>
      </p:ext>
    </p:extLst>
  </p:cSld>
  <p:clrMapOvr>
    <a:masterClrMapping/>
  </p:clrMapOvr>
  <mc:AlternateContent xmlns:mc="http://schemas.openxmlformats.org/markup-compatibility/2006">
    <mc:Choice xmlns:p14="http://schemas.microsoft.com/office/powerpoint/2010/main" Requires="p14">
      <p:transition spd="med" p14:dur="700" advTm="4983">
        <p:fade/>
      </p:transition>
    </mc:Choice>
    <mc:Fallback>
      <p:transition spd="med" advTm="4983">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CB95D0-BBB4-2E62-5560-D84105CBE2E6}"/>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906F44C6-32C4-809D-1E6C-C412CA6A34A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1B7950EC-7EEF-9AF9-E360-C775FDA8C4F5}"/>
              </a:ext>
            </a:extLst>
          </p:cNvPr>
          <p:cNvSpPr>
            <a:spLocks noGrp="1"/>
          </p:cNvSpPr>
          <p:nvPr>
            <p:ph type="dt" sz="half" idx="10"/>
          </p:nvPr>
        </p:nvSpPr>
        <p:spPr/>
        <p:txBody>
          <a:bodyPr/>
          <a:lstStyle/>
          <a:p>
            <a:fld id="{3DB4D4EA-4B01-4B6B-87D9-0DF99FEFF3A1}" type="datetimeFigureOut">
              <a:rPr lang="es-CL" smtClean="0"/>
              <a:t>12-12-2024</a:t>
            </a:fld>
            <a:endParaRPr lang="es-CL"/>
          </a:p>
        </p:txBody>
      </p:sp>
      <p:sp>
        <p:nvSpPr>
          <p:cNvPr id="5" name="Marcador de pie de página 4">
            <a:extLst>
              <a:ext uri="{FF2B5EF4-FFF2-40B4-BE49-F238E27FC236}">
                <a16:creationId xmlns:a16="http://schemas.microsoft.com/office/drawing/2014/main" id="{FD998FE0-4A15-65E3-C076-1C858BE35E4A}"/>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64FC5EFF-7F28-2BCE-A82C-BA64D8251A7B}"/>
              </a:ext>
            </a:extLst>
          </p:cNvPr>
          <p:cNvSpPr>
            <a:spLocks noGrp="1"/>
          </p:cNvSpPr>
          <p:nvPr>
            <p:ph type="sldNum" sz="quarter" idx="12"/>
          </p:nvPr>
        </p:nvSpPr>
        <p:spPr/>
        <p:txBody>
          <a:bodyPr/>
          <a:lstStyle/>
          <a:p>
            <a:fld id="{5AF14364-4A26-498B-ADF0-09F0A288263C}" type="slidenum">
              <a:rPr lang="es-CL" smtClean="0"/>
              <a:t>‹Nº›</a:t>
            </a:fld>
            <a:endParaRPr lang="es-CL"/>
          </a:p>
        </p:txBody>
      </p:sp>
    </p:spTree>
    <p:extLst>
      <p:ext uri="{BB962C8B-B14F-4D97-AF65-F5344CB8AC3E}">
        <p14:creationId xmlns:p14="http://schemas.microsoft.com/office/powerpoint/2010/main" val="2681470951"/>
      </p:ext>
    </p:extLst>
  </p:cSld>
  <p:clrMapOvr>
    <a:masterClrMapping/>
  </p:clrMapOvr>
  <mc:AlternateContent xmlns:mc="http://schemas.openxmlformats.org/markup-compatibility/2006">
    <mc:Choice xmlns:p14="http://schemas.microsoft.com/office/powerpoint/2010/main" Requires="p14">
      <p:transition spd="med" p14:dur="700" advTm="4983">
        <p:fade/>
      </p:transition>
    </mc:Choice>
    <mc:Fallback>
      <p:transition spd="med" advTm="4983">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74941A-ECE8-2765-F14B-2A1FAD4F090B}"/>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85A2E257-43EC-3E4D-BA07-FA45953683BB}"/>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contenido 3">
            <a:extLst>
              <a:ext uri="{FF2B5EF4-FFF2-40B4-BE49-F238E27FC236}">
                <a16:creationId xmlns:a16="http://schemas.microsoft.com/office/drawing/2014/main" id="{F548B53A-2F7C-94AA-1B5D-AD3EE9E7174F}"/>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fecha 4">
            <a:extLst>
              <a:ext uri="{FF2B5EF4-FFF2-40B4-BE49-F238E27FC236}">
                <a16:creationId xmlns:a16="http://schemas.microsoft.com/office/drawing/2014/main" id="{2846D9E3-F11B-7224-2800-D73EBC6CBB75}"/>
              </a:ext>
            </a:extLst>
          </p:cNvPr>
          <p:cNvSpPr>
            <a:spLocks noGrp="1"/>
          </p:cNvSpPr>
          <p:nvPr>
            <p:ph type="dt" sz="half" idx="10"/>
          </p:nvPr>
        </p:nvSpPr>
        <p:spPr/>
        <p:txBody>
          <a:bodyPr/>
          <a:lstStyle/>
          <a:p>
            <a:fld id="{3DB4D4EA-4B01-4B6B-87D9-0DF99FEFF3A1}" type="datetimeFigureOut">
              <a:rPr lang="es-CL" smtClean="0"/>
              <a:t>12-12-2024</a:t>
            </a:fld>
            <a:endParaRPr lang="es-CL"/>
          </a:p>
        </p:txBody>
      </p:sp>
      <p:sp>
        <p:nvSpPr>
          <p:cNvPr id="6" name="Marcador de pie de página 5">
            <a:extLst>
              <a:ext uri="{FF2B5EF4-FFF2-40B4-BE49-F238E27FC236}">
                <a16:creationId xmlns:a16="http://schemas.microsoft.com/office/drawing/2014/main" id="{81D60B17-4C5F-C1A6-7C87-2B219153DA83}"/>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0A7D2D2D-16FB-300E-6418-CD8821B28EAA}"/>
              </a:ext>
            </a:extLst>
          </p:cNvPr>
          <p:cNvSpPr>
            <a:spLocks noGrp="1"/>
          </p:cNvSpPr>
          <p:nvPr>
            <p:ph type="sldNum" sz="quarter" idx="12"/>
          </p:nvPr>
        </p:nvSpPr>
        <p:spPr/>
        <p:txBody>
          <a:bodyPr/>
          <a:lstStyle/>
          <a:p>
            <a:fld id="{5AF14364-4A26-498B-ADF0-09F0A288263C}" type="slidenum">
              <a:rPr lang="es-CL" smtClean="0"/>
              <a:t>‹Nº›</a:t>
            </a:fld>
            <a:endParaRPr lang="es-CL"/>
          </a:p>
        </p:txBody>
      </p:sp>
    </p:spTree>
    <p:extLst>
      <p:ext uri="{BB962C8B-B14F-4D97-AF65-F5344CB8AC3E}">
        <p14:creationId xmlns:p14="http://schemas.microsoft.com/office/powerpoint/2010/main" val="4151637424"/>
      </p:ext>
    </p:extLst>
  </p:cSld>
  <p:clrMapOvr>
    <a:masterClrMapping/>
  </p:clrMapOvr>
  <mc:AlternateContent xmlns:mc="http://schemas.openxmlformats.org/markup-compatibility/2006">
    <mc:Choice xmlns:p14="http://schemas.microsoft.com/office/powerpoint/2010/main" Requires="p14">
      <p:transition spd="med" p14:dur="700" advTm="4983">
        <p:fade/>
      </p:transition>
    </mc:Choice>
    <mc:Fallback>
      <p:transition spd="med" advTm="4983">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1E914A-5FE4-F128-A76E-BD12F2500114}"/>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53D3FAFB-4EBE-B419-1C22-BF44E28226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5FE61200-3B65-FF3F-501A-D2C41DE38E42}"/>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texto 4">
            <a:extLst>
              <a:ext uri="{FF2B5EF4-FFF2-40B4-BE49-F238E27FC236}">
                <a16:creationId xmlns:a16="http://schemas.microsoft.com/office/drawing/2014/main" id="{E8879748-FB97-788F-3180-E9D5193EFF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39A9A895-61CB-0F91-0E90-1E9ADB76EA03}"/>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7" name="Marcador de fecha 6">
            <a:extLst>
              <a:ext uri="{FF2B5EF4-FFF2-40B4-BE49-F238E27FC236}">
                <a16:creationId xmlns:a16="http://schemas.microsoft.com/office/drawing/2014/main" id="{01C4FCA8-FBD0-2D9E-F2C7-E56C1A9CDFC2}"/>
              </a:ext>
            </a:extLst>
          </p:cNvPr>
          <p:cNvSpPr>
            <a:spLocks noGrp="1"/>
          </p:cNvSpPr>
          <p:nvPr>
            <p:ph type="dt" sz="half" idx="10"/>
          </p:nvPr>
        </p:nvSpPr>
        <p:spPr/>
        <p:txBody>
          <a:bodyPr/>
          <a:lstStyle/>
          <a:p>
            <a:fld id="{3DB4D4EA-4B01-4B6B-87D9-0DF99FEFF3A1}" type="datetimeFigureOut">
              <a:rPr lang="es-CL" smtClean="0"/>
              <a:t>12-12-2024</a:t>
            </a:fld>
            <a:endParaRPr lang="es-CL"/>
          </a:p>
        </p:txBody>
      </p:sp>
      <p:sp>
        <p:nvSpPr>
          <p:cNvPr id="8" name="Marcador de pie de página 7">
            <a:extLst>
              <a:ext uri="{FF2B5EF4-FFF2-40B4-BE49-F238E27FC236}">
                <a16:creationId xmlns:a16="http://schemas.microsoft.com/office/drawing/2014/main" id="{523C3131-308F-628C-26CE-7B1E22C06754}"/>
              </a:ext>
            </a:extLst>
          </p:cNvPr>
          <p:cNvSpPr>
            <a:spLocks noGrp="1"/>
          </p:cNvSpPr>
          <p:nvPr>
            <p:ph type="ftr" sz="quarter" idx="11"/>
          </p:nvPr>
        </p:nvSpPr>
        <p:spPr/>
        <p:txBody>
          <a:bodyPr/>
          <a:lstStyle/>
          <a:p>
            <a:endParaRPr lang="es-CL"/>
          </a:p>
        </p:txBody>
      </p:sp>
      <p:sp>
        <p:nvSpPr>
          <p:cNvPr id="9" name="Marcador de número de diapositiva 8">
            <a:extLst>
              <a:ext uri="{FF2B5EF4-FFF2-40B4-BE49-F238E27FC236}">
                <a16:creationId xmlns:a16="http://schemas.microsoft.com/office/drawing/2014/main" id="{FE396F99-CDFA-E96C-17F7-25CC6967EF8C}"/>
              </a:ext>
            </a:extLst>
          </p:cNvPr>
          <p:cNvSpPr>
            <a:spLocks noGrp="1"/>
          </p:cNvSpPr>
          <p:nvPr>
            <p:ph type="sldNum" sz="quarter" idx="12"/>
          </p:nvPr>
        </p:nvSpPr>
        <p:spPr/>
        <p:txBody>
          <a:bodyPr/>
          <a:lstStyle/>
          <a:p>
            <a:fld id="{5AF14364-4A26-498B-ADF0-09F0A288263C}" type="slidenum">
              <a:rPr lang="es-CL" smtClean="0"/>
              <a:t>‹Nº›</a:t>
            </a:fld>
            <a:endParaRPr lang="es-CL"/>
          </a:p>
        </p:txBody>
      </p:sp>
    </p:spTree>
    <p:extLst>
      <p:ext uri="{BB962C8B-B14F-4D97-AF65-F5344CB8AC3E}">
        <p14:creationId xmlns:p14="http://schemas.microsoft.com/office/powerpoint/2010/main" val="2044766031"/>
      </p:ext>
    </p:extLst>
  </p:cSld>
  <p:clrMapOvr>
    <a:masterClrMapping/>
  </p:clrMapOvr>
  <mc:AlternateContent xmlns:mc="http://schemas.openxmlformats.org/markup-compatibility/2006">
    <mc:Choice xmlns:p14="http://schemas.microsoft.com/office/powerpoint/2010/main" Requires="p14">
      <p:transition spd="med" p14:dur="700" advTm="4983">
        <p:fade/>
      </p:transition>
    </mc:Choice>
    <mc:Fallback>
      <p:transition spd="med" advTm="4983">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2A7231-B2D7-2C79-421C-2F1597CFF689}"/>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fecha 2">
            <a:extLst>
              <a:ext uri="{FF2B5EF4-FFF2-40B4-BE49-F238E27FC236}">
                <a16:creationId xmlns:a16="http://schemas.microsoft.com/office/drawing/2014/main" id="{0A99CB77-E117-7F26-9168-1F4BC44541E4}"/>
              </a:ext>
            </a:extLst>
          </p:cNvPr>
          <p:cNvSpPr>
            <a:spLocks noGrp="1"/>
          </p:cNvSpPr>
          <p:nvPr>
            <p:ph type="dt" sz="half" idx="10"/>
          </p:nvPr>
        </p:nvSpPr>
        <p:spPr/>
        <p:txBody>
          <a:bodyPr/>
          <a:lstStyle/>
          <a:p>
            <a:fld id="{3DB4D4EA-4B01-4B6B-87D9-0DF99FEFF3A1}" type="datetimeFigureOut">
              <a:rPr lang="es-CL" smtClean="0"/>
              <a:t>12-12-2024</a:t>
            </a:fld>
            <a:endParaRPr lang="es-CL"/>
          </a:p>
        </p:txBody>
      </p:sp>
      <p:sp>
        <p:nvSpPr>
          <p:cNvPr id="4" name="Marcador de pie de página 3">
            <a:extLst>
              <a:ext uri="{FF2B5EF4-FFF2-40B4-BE49-F238E27FC236}">
                <a16:creationId xmlns:a16="http://schemas.microsoft.com/office/drawing/2014/main" id="{E22645F8-A32B-56E6-4F40-FD3955447C41}"/>
              </a:ext>
            </a:extLst>
          </p:cNvPr>
          <p:cNvSpPr>
            <a:spLocks noGrp="1"/>
          </p:cNvSpPr>
          <p:nvPr>
            <p:ph type="ftr" sz="quarter" idx="11"/>
          </p:nvPr>
        </p:nvSpPr>
        <p:spPr/>
        <p:txBody>
          <a:bodyPr/>
          <a:lstStyle/>
          <a:p>
            <a:endParaRPr lang="es-CL"/>
          </a:p>
        </p:txBody>
      </p:sp>
      <p:sp>
        <p:nvSpPr>
          <p:cNvPr id="5" name="Marcador de número de diapositiva 4">
            <a:extLst>
              <a:ext uri="{FF2B5EF4-FFF2-40B4-BE49-F238E27FC236}">
                <a16:creationId xmlns:a16="http://schemas.microsoft.com/office/drawing/2014/main" id="{24A69BB8-EC77-E1F1-F157-A72D84000ED0}"/>
              </a:ext>
            </a:extLst>
          </p:cNvPr>
          <p:cNvSpPr>
            <a:spLocks noGrp="1"/>
          </p:cNvSpPr>
          <p:nvPr>
            <p:ph type="sldNum" sz="quarter" idx="12"/>
          </p:nvPr>
        </p:nvSpPr>
        <p:spPr/>
        <p:txBody>
          <a:bodyPr/>
          <a:lstStyle/>
          <a:p>
            <a:fld id="{5AF14364-4A26-498B-ADF0-09F0A288263C}" type="slidenum">
              <a:rPr lang="es-CL" smtClean="0"/>
              <a:t>‹Nº›</a:t>
            </a:fld>
            <a:endParaRPr lang="es-CL"/>
          </a:p>
        </p:txBody>
      </p:sp>
    </p:spTree>
    <p:extLst>
      <p:ext uri="{BB962C8B-B14F-4D97-AF65-F5344CB8AC3E}">
        <p14:creationId xmlns:p14="http://schemas.microsoft.com/office/powerpoint/2010/main" val="1929943082"/>
      </p:ext>
    </p:extLst>
  </p:cSld>
  <p:clrMapOvr>
    <a:masterClrMapping/>
  </p:clrMapOvr>
  <mc:AlternateContent xmlns:mc="http://schemas.openxmlformats.org/markup-compatibility/2006">
    <mc:Choice xmlns:p14="http://schemas.microsoft.com/office/powerpoint/2010/main" Requires="p14">
      <p:transition spd="med" p14:dur="700" advTm="4983">
        <p:fade/>
      </p:transition>
    </mc:Choice>
    <mc:Fallback>
      <p:transition spd="med" advTm="4983">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346B3E5-9C6E-32B0-A8F9-EC9B9108563C}"/>
              </a:ext>
            </a:extLst>
          </p:cNvPr>
          <p:cNvSpPr>
            <a:spLocks noGrp="1"/>
          </p:cNvSpPr>
          <p:nvPr>
            <p:ph type="dt" sz="half" idx="10"/>
          </p:nvPr>
        </p:nvSpPr>
        <p:spPr/>
        <p:txBody>
          <a:bodyPr/>
          <a:lstStyle/>
          <a:p>
            <a:fld id="{3DB4D4EA-4B01-4B6B-87D9-0DF99FEFF3A1}" type="datetimeFigureOut">
              <a:rPr lang="es-CL" smtClean="0"/>
              <a:t>12-12-2024</a:t>
            </a:fld>
            <a:endParaRPr lang="es-CL"/>
          </a:p>
        </p:txBody>
      </p:sp>
      <p:sp>
        <p:nvSpPr>
          <p:cNvPr id="3" name="Marcador de pie de página 2">
            <a:extLst>
              <a:ext uri="{FF2B5EF4-FFF2-40B4-BE49-F238E27FC236}">
                <a16:creationId xmlns:a16="http://schemas.microsoft.com/office/drawing/2014/main" id="{B52ABC23-00EC-CDE0-DE4B-D64D53AE760F}"/>
              </a:ext>
            </a:extLst>
          </p:cNvPr>
          <p:cNvSpPr>
            <a:spLocks noGrp="1"/>
          </p:cNvSpPr>
          <p:nvPr>
            <p:ph type="ftr" sz="quarter" idx="11"/>
          </p:nvPr>
        </p:nvSpPr>
        <p:spPr/>
        <p:txBody>
          <a:bodyPr/>
          <a:lstStyle/>
          <a:p>
            <a:endParaRPr lang="es-CL"/>
          </a:p>
        </p:txBody>
      </p:sp>
      <p:sp>
        <p:nvSpPr>
          <p:cNvPr id="4" name="Marcador de número de diapositiva 3">
            <a:extLst>
              <a:ext uri="{FF2B5EF4-FFF2-40B4-BE49-F238E27FC236}">
                <a16:creationId xmlns:a16="http://schemas.microsoft.com/office/drawing/2014/main" id="{17D245A7-C2B3-B75D-F652-9D12B6821161}"/>
              </a:ext>
            </a:extLst>
          </p:cNvPr>
          <p:cNvSpPr>
            <a:spLocks noGrp="1"/>
          </p:cNvSpPr>
          <p:nvPr>
            <p:ph type="sldNum" sz="quarter" idx="12"/>
          </p:nvPr>
        </p:nvSpPr>
        <p:spPr/>
        <p:txBody>
          <a:bodyPr/>
          <a:lstStyle/>
          <a:p>
            <a:fld id="{5AF14364-4A26-498B-ADF0-09F0A288263C}" type="slidenum">
              <a:rPr lang="es-CL" smtClean="0"/>
              <a:t>‹Nº›</a:t>
            </a:fld>
            <a:endParaRPr lang="es-CL"/>
          </a:p>
        </p:txBody>
      </p:sp>
    </p:spTree>
    <p:extLst>
      <p:ext uri="{BB962C8B-B14F-4D97-AF65-F5344CB8AC3E}">
        <p14:creationId xmlns:p14="http://schemas.microsoft.com/office/powerpoint/2010/main" val="3373779873"/>
      </p:ext>
    </p:extLst>
  </p:cSld>
  <p:clrMapOvr>
    <a:masterClrMapping/>
  </p:clrMapOvr>
  <mc:AlternateContent xmlns:mc="http://schemas.openxmlformats.org/markup-compatibility/2006">
    <mc:Choice xmlns:p14="http://schemas.microsoft.com/office/powerpoint/2010/main" Requires="p14">
      <p:transition spd="med" p14:dur="700" advTm="4983">
        <p:fade/>
      </p:transition>
    </mc:Choice>
    <mc:Fallback>
      <p:transition spd="med" advTm="4983">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1D290B-449A-7EB7-3B08-56CB341B2B7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030B4ED3-B252-4B04-AE65-7233706371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texto 3">
            <a:extLst>
              <a:ext uri="{FF2B5EF4-FFF2-40B4-BE49-F238E27FC236}">
                <a16:creationId xmlns:a16="http://schemas.microsoft.com/office/drawing/2014/main" id="{C3B30854-9AD3-8328-6EB9-D7905F2993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F3C2323B-8C4F-DBA7-158A-E4A15EB10F8D}"/>
              </a:ext>
            </a:extLst>
          </p:cNvPr>
          <p:cNvSpPr>
            <a:spLocks noGrp="1"/>
          </p:cNvSpPr>
          <p:nvPr>
            <p:ph type="dt" sz="half" idx="10"/>
          </p:nvPr>
        </p:nvSpPr>
        <p:spPr/>
        <p:txBody>
          <a:bodyPr/>
          <a:lstStyle/>
          <a:p>
            <a:fld id="{3DB4D4EA-4B01-4B6B-87D9-0DF99FEFF3A1}" type="datetimeFigureOut">
              <a:rPr lang="es-CL" smtClean="0"/>
              <a:t>12-12-2024</a:t>
            </a:fld>
            <a:endParaRPr lang="es-CL"/>
          </a:p>
        </p:txBody>
      </p:sp>
      <p:sp>
        <p:nvSpPr>
          <p:cNvPr id="6" name="Marcador de pie de página 5">
            <a:extLst>
              <a:ext uri="{FF2B5EF4-FFF2-40B4-BE49-F238E27FC236}">
                <a16:creationId xmlns:a16="http://schemas.microsoft.com/office/drawing/2014/main" id="{ECB8CAAC-5203-46DF-E1F9-8222C66F2663}"/>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C2D4EC80-EADD-1600-864B-DC32346BBDC5}"/>
              </a:ext>
            </a:extLst>
          </p:cNvPr>
          <p:cNvSpPr>
            <a:spLocks noGrp="1"/>
          </p:cNvSpPr>
          <p:nvPr>
            <p:ph type="sldNum" sz="quarter" idx="12"/>
          </p:nvPr>
        </p:nvSpPr>
        <p:spPr/>
        <p:txBody>
          <a:bodyPr/>
          <a:lstStyle/>
          <a:p>
            <a:fld id="{5AF14364-4A26-498B-ADF0-09F0A288263C}" type="slidenum">
              <a:rPr lang="es-CL" smtClean="0"/>
              <a:t>‹Nº›</a:t>
            </a:fld>
            <a:endParaRPr lang="es-CL"/>
          </a:p>
        </p:txBody>
      </p:sp>
    </p:spTree>
    <p:extLst>
      <p:ext uri="{BB962C8B-B14F-4D97-AF65-F5344CB8AC3E}">
        <p14:creationId xmlns:p14="http://schemas.microsoft.com/office/powerpoint/2010/main" val="1163455203"/>
      </p:ext>
    </p:extLst>
  </p:cSld>
  <p:clrMapOvr>
    <a:masterClrMapping/>
  </p:clrMapOvr>
  <mc:AlternateContent xmlns:mc="http://schemas.openxmlformats.org/markup-compatibility/2006">
    <mc:Choice xmlns:p14="http://schemas.microsoft.com/office/powerpoint/2010/main" Requires="p14">
      <p:transition spd="med" p14:dur="700" advTm="4983">
        <p:fade/>
      </p:transition>
    </mc:Choice>
    <mc:Fallback>
      <p:transition spd="med" advTm="4983">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7F0DA3-CC44-C9AA-0CA4-D953F4C16BD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posición de imagen 2">
            <a:extLst>
              <a:ext uri="{FF2B5EF4-FFF2-40B4-BE49-F238E27FC236}">
                <a16:creationId xmlns:a16="http://schemas.microsoft.com/office/drawing/2014/main" id="{A175E2CA-5D17-1658-C783-41EBEF7A82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a:p>
        </p:txBody>
      </p:sp>
      <p:sp>
        <p:nvSpPr>
          <p:cNvPr id="4" name="Marcador de texto 3">
            <a:extLst>
              <a:ext uri="{FF2B5EF4-FFF2-40B4-BE49-F238E27FC236}">
                <a16:creationId xmlns:a16="http://schemas.microsoft.com/office/drawing/2014/main" id="{A06239B6-3FAD-18B3-C7AF-99D36F91F5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5371E20-C916-61CE-A5D2-9C1C795A1D5F}"/>
              </a:ext>
            </a:extLst>
          </p:cNvPr>
          <p:cNvSpPr>
            <a:spLocks noGrp="1"/>
          </p:cNvSpPr>
          <p:nvPr>
            <p:ph type="dt" sz="half" idx="10"/>
          </p:nvPr>
        </p:nvSpPr>
        <p:spPr/>
        <p:txBody>
          <a:bodyPr/>
          <a:lstStyle/>
          <a:p>
            <a:fld id="{3DB4D4EA-4B01-4B6B-87D9-0DF99FEFF3A1}" type="datetimeFigureOut">
              <a:rPr lang="es-CL" smtClean="0"/>
              <a:t>12-12-2024</a:t>
            </a:fld>
            <a:endParaRPr lang="es-CL"/>
          </a:p>
        </p:txBody>
      </p:sp>
      <p:sp>
        <p:nvSpPr>
          <p:cNvPr id="6" name="Marcador de pie de página 5">
            <a:extLst>
              <a:ext uri="{FF2B5EF4-FFF2-40B4-BE49-F238E27FC236}">
                <a16:creationId xmlns:a16="http://schemas.microsoft.com/office/drawing/2014/main" id="{4EDF2A82-3CE5-B7F3-C688-7F6A4D402D97}"/>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C06B4E6E-E338-12DE-1545-41E9F1BF77D0}"/>
              </a:ext>
            </a:extLst>
          </p:cNvPr>
          <p:cNvSpPr>
            <a:spLocks noGrp="1"/>
          </p:cNvSpPr>
          <p:nvPr>
            <p:ph type="sldNum" sz="quarter" idx="12"/>
          </p:nvPr>
        </p:nvSpPr>
        <p:spPr/>
        <p:txBody>
          <a:bodyPr/>
          <a:lstStyle/>
          <a:p>
            <a:fld id="{5AF14364-4A26-498B-ADF0-09F0A288263C}" type="slidenum">
              <a:rPr lang="es-CL" smtClean="0"/>
              <a:t>‹Nº›</a:t>
            </a:fld>
            <a:endParaRPr lang="es-CL"/>
          </a:p>
        </p:txBody>
      </p:sp>
    </p:spTree>
    <p:extLst>
      <p:ext uri="{BB962C8B-B14F-4D97-AF65-F5344CB8AC3E}">
        <p14:creationId xmlns:p14="http://schemas.microsoft.com/office/powerpoint/2010/main" val="1938941498"/>
      </p:ext>
    </p:extLst>
  </p:cSld>
  <p:clrMapOvr>
    <a:masterClrMapping/>
  </p:clrMapOvr>
  <mc:AlternateContent xmlns:mc="http://schemas.openxmlformats.org/markup-compatibility/2006">
    <mc:Choice xmlns:p14="http://schemas.microsoft.com/office/powerpoint/2010/main" Requires="p14">
      <p:transition spd="med" p14:dur="700" advTm="4983">
        <p:fade/>
      </p:transition>
    </mc:Choice>
    <mc:Fallback>
      <p:transition spd="med" advTm="4983">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F0E74974-60B1-0DA8-0ED8-6DFA9FEBA8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BF863AA9-863D-AD97-DF9A-E1384637E4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B4519623-928C-6B5C-1114-7F522F41AC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DB4D4EA-4B01-4B6B-87D9-0DF99FEFF3A1}" type="datetimeFigureOut">
              <a:rPr lang="es-CL" smtClean="0"/>
              <a:t>12-12-2024</a:t>
            </a:fld>
            <a:endParaRPr lang="es-CL"/>
          </a:p>
        </p:txBody>
      </p:sp>
      <p:sp>
        <p:nvSpPr>
          <p:cNvPr id="5" name="Marcador de pie de página 4">
            <a:extLst>
              <a:ext uri="{FF2B5EF4-FFF2-40B4-BE49-F238E27FC236}">
                <a16:creationId xmlns:a16="http://schemas.microsoft.com/office/drawing/2014/main" id="{305819A5-73DC-C939-B1D8-698B69D4A0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CL"/>
          </a:p>
        </p:txBody>
      </p:sp>
      <p:sp>
        <p:nvSpPr>
          <p:cNvPr id="6" name="Marcador de número de diapositiva 5">
            <a:extLst>
              <a:ext uri="{FF2B5EF4-FFF2-40B4-BE49-F238E27FC236}">
                <a16:creationId xmlns:a16="http://schemas.microsoft.com/office/drawing/2014/main" id="{9DDDDEDC-0A3E-D91E-1212-68D9E1E2A9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AF14364-4A26-498B-ADF0-09F0A288263C}" type="slidenum">
              <a:rPr lang="es-CL" smtClean="0"/>
              <a:t>‹Nº›</a:t>
            </a:fld>
            <a:endParaRPr lang="es-CL"/>
          </a:p>
        </p:txBody>
      </p:sp>
    </p:spTree>
    <p:extLst>
      <p:ext uri="{BB962C8B-B14F-4D97-AF65-F5344CB8AC3E}">
        <p14:creationId xmlns:p14="http://schemas.microsoft.com/office/powerpoint/2010/main" val="449990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advTm="4983">
        <p:fade/>
      </p:transition>
    </mc:Choice>
    <mc:Fallback>
      <p:transition spd="med" advTm="4983">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76C18AA8-46F2-C1A7-8EE7-F1240A1FCC24}"/>
              </a:ext>
            </a:extLst>
          </p:cNvPr>
          <p:cNvSpPr>
            <a:spLocks noGrp="1"/>
          </p:cNvSpPr>
          <p:nvPr>
            <p:ph type="ctrTitle"/>
          </p:nvPr>
        </p:nvSpPr>
        <p:spPr>
          <a:xfrm>
            <a:off x="1386865" y="818984"/>
            <a:ext cx="6596245" cy="3268520"/>
          </a:xfrm>
        </p:spPr>
        <p:txBody>
          <a:bodyPr>
            <a:normAutofit/>
          </a:bodyPr>
          <a:lstStyle/>
          <a:p>
            <a:pPr algn="r"/>
            <a:r>
              <a:rPr lang="es-MX" sz="4400">
                <a:solidFill>
                  <a:srgbClr val="FFFFFF"/>
                </a:solidFill>
              </a:rPr>
              <a:t>Ciencia de datos aplicada al análisis de datos fisiológicos: Predicción del rendimiento cognitivo en estudiantes</a:t>
            </a:r>
            <a:endParaRPr lang="es-CL" sz="4400">
              <a:solidFill>
                <a:srgbClr val="FFFFFF"/>
              </a:solidFill>
            </a:endParaRPr>
          </a:p>
        </p:txBody>
      </p:sp>
      <p:sp>
        <p:nvSpPr>
          <p:cNvPr id="19" name="Rectangle 18">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ítulo 2">
            <a:extLst>
              <a:ext uri="{FF2B5EF4-FFF2-40B4-BE49-F238E27FC236}">
                <a16:creationId xmlns:a16="http://schemas.microsoft.com/office/drawing/2014/main" id="{B94A6BB9-4662-1C1B-37B9-2290AB691B1D}"/>
              </a:ext>
            </a:extLst>
          </p:cNvPr>
          <p:cNvSpPr>
            <a:spLocks noGrp="1"/>
          </p:cNvSpPr>
          <p:nvPr>
            <p:ph type="subTitle" idx="1"/>
          </p:nvPr>
        </p:nvSpPr>
        <p:spPr>
          <a:xfrm>
            <a:off x="1931874" y="4797188"/>
            <a:ext cx="6051236" cy="1241828"/>
          </a:xfrm>
        </p:spPr>
        <p:txBody>
          <a:bodyPr>
            <a:normAutofit/>
          </a:bodyPr>
          <a:lstStyle/>
          <a:p>
            <a:pPr algn="r"/>
            <a:r>
              <a:rPr lang="en-US" dirty="0">
                <a:solidFill>
                  <a:srgbClr val="FFFFFF"/>
                </a:solidFill>
              </a:rPr>
              <a:t>"A Wearable Exam Stress Dataset for Predicting Cognitive Performance in Real-World Settings“</a:t>
            </a:r>
          </a:p>
          <a:p>
            <a:pPr algn="r"/>
            <a:endParaRPr lang="es-CL" dirty="0">
              <a:solidFill>
                <a:srgbClr val="FFFFFF"/>
              </a:solidFill>
            </a:endParaRPr>
          </a:p>
        </p:txBody>
      </p:sp>
      <p:sp>
        <p:nvSpPr>
          <p:cNvPr id="21" name="Rectangle 20">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ítulo 2">
            <a:extLst>
              <a:ext uri="{FF2B5EF4-FFF2-40B4-BE49-F238E27FC236}">
                <a16:creationId xmlns:a16="http://schemas.microsoft.com/office/drawing/2014/main" id="{97779EEB-1612-0EAF-C2E7-396C9595702C}"/>
              </a:ext>
            </a:extLst>
          </p:cNvPr>
          <p:cNvSpPr txBox="1">
            <a:spLocks/>
          </p:cNvSpPr>
          <p:nvPr/>
        </p:nvSpPr>
        <p:spPr>
          <a:xfrm>
            <a:off x="1977769" y="6331329"/>
            <a:ext cx="6051236" cy="124182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s-MX" dirty="0">
                <a:solidFill>
                  <a:srgbClr val="FFFFFF"/>
                </a:solidFill>
              </a:rPr>
              <a:t>Ayline Sánchez Canales</a:t>
            </a:r>
            <a:endParaRPr lang="es-CL" dirty="0">
              <a:solidFill>
                <a:srgbClr val="FFFFFF"/>
              </a:solidFill>
            </a:endParaRPr>
          </a:p>
        </p:txBody>
      </p:sp>
    </p:spTree>
    <p:extLst>
      <p:ext uri="{BB962C8B-B14F-4D97-AF65-F5344CB8AC3E}">
        <p14:creationId xmlns:p14="http://schemas.microsoft.com/office/powerpoint/2010/main" val="1064801223"/>
      </p:ext>
    </p:extLst>
  </p:cSld>
  <p:clrMapOvr>
    <a:masterClrMapping/>
  </p:clrMapOvr>
  <mc:AlternateContent xmlns:mc="http://schemas.openxmlformats.org/markup-compatibility/2006">
    <mc:Choice xmlns:p14="http://schemas.microsoft.com/office/powerpoint/2010/main" Requires="p14">
      <p:transition spd="med" p14:dur="700" advTm="4983">
        <p:fade/>
      </p:transition>
    </mc:Choice>
    <mc:Fallback>
      <p:transition spd="med" advTm="4983">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2" name="Rectangle 17">
            <a:extLst>
              <a:ext uri="{FF2B5EF4-FFF2-40B4-BE49-F238E27FC236}">
                <a16:creationId xmlns:a16="http://schemas.microsoft.com/office/drawing/2014/main" id="{2A785343-5D24-4118-A2E4-665D196F6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Imagen 4" descr="Gráfico, Gráfico de dispersión&#10;&#10;Descripción generada automáticamente">
            <a:extLst>
              <a:ext uri="{FF2B5EF4-FFF2-40B4-BE49-F238E27FC236}">
                <a16:creationId xmlns:a16="http://schemas.microsoft.com/office/drawing/2014/main" id="{AAA4FCE0-624B-0F17-2F60-157677099297}"/>
              </a:ext>
            </a:extLst>
          </p:cNvPr>
          <p:cNvPicPr>
            <a:picLocks noChangeAspect="1"/>
          </p:cNvPicPr>
          <p:nvPr/>
        </p:nvPicPr>
        <p:blipFill>
          <a:blip r:embed="rId3">
            <a:extLst>
              <a:ext uri="{28A0092B-C50C-407E-A947-70E740481C1C}">
                <a14:useLocalDpi xmlns:a14="http://schemas.microsoft.com/office/drawing/2010/main" val="0"/>
              </a:ext>
            </a:extLst>
          </a:blip>
          <a:srcRect l="4219" r="17818" b="-4"/>
          <a:stretch/>
        </p:blipFill>
        <p:spPr>
          <a:xfrm>
            <a:off x="2" y="-6235"/>
            <a:ext cx="3255403" cy="2505456"/>
          </a:xfrm>
          <a:custGeom>
            <a:avLst/>
            <a:gdLst/>
            <a:ahLst/>
            <a:cxnLst/>
            <a:rect l="l" t="t" r="r" b="b"/>
            <a:pathLst>
              <a:path w="3255403" h="2505456">
                <a:moveTo>
                  <a:pt x="0" y="0"/>
                </a:moveTo>
                <a:lnTo>
                  <a:pt x="3255403" y="0"/>
                </a:lnTo>
                <a:lnTo>
                  <a:pt x="2094477" y="2505456"/>
                </a:lnTo>
                <a:lnTo>
                  <a:pt x="0" y="2505456"/>
                </a:lnTo>
                <a:close/>
              </a:path>
            </a:pathLst>
          </a:custGeom>
        </p:spPr>
      </p:pic>
      <p:pic>
        <p:nvPicPr>
          <p:cNvPr id="9" name="Imagen 8" descr="Gráfico, Gráfico de dispersión&#10;&#10;Descripción generada automáticamente">
            <a:extLst>
              <a:ext uri="{FF2B5EF4-FFF2-40B4-BE49-F238E27FC236}">
                <a16:creationId xmlns:a16="http://schemas.microsoft.com/office/drawing/2014/main" id="{212C88E8-EF35-66A6-66C0-8FB1E9685E51}"/>
              </a:ext>
            </a:extLst>
          </p:cNvPr>
          <p:cNvPicPr>
            <a:picLocks noChangeAspect="1"/>
          </p:cNvPicPr>
          <p:nvPr/>
        </p:nvPicPr>
        <p:blipFill>
          <a:blip r:embed="rId4">
            <a:extLst>
              <a:ext uri="{28A0092B-C50C-407E-A947-70E740481C1C}">
                <a14:useLocalDpi xmlns:a14="http://schemas.microsoft.com/office/drawing/2010/main" val="0"/>
              </a:ext>
            </a:extLst>
          </a:blip>
          <a:srcRect t="2115" r="-3" b="11197"/>
          <a:stretch/>
        </p:blipFill>
        <p:spPr>
          <a:xfrm>
            <a:off x="7381876" y="10"/>
            <a:ext cx="4810125" cy="2501827"/>
          </a:xfrm>
          <a:custGeom>
            <a:avLst/>
            <a:gdLst/>
            <a:ahLst/>
            <a:cxnLst/>
            <a:rect l="l" t="t" r="r" b="b"/>
            <a:pathLst>
              <a:path w="4810125" h="2501837">
                <a:moveTo>
                  <a:pt x="1159248" y="0"/>
                </a:moveTo>
                <a:lnTo>
                  <a:pt x="4810125" y="0"/>
                </a:lnTo>
                <a:lnTo>
                  <a:pt x="4810125" y="2501837"/>
                </a:lnTo>
                <a:lnTo>
                  <a:pt x="0" y="2501837"/>
                </a:lnTo>
                <a:close/>
              </a:path>
            </a:pathLst>
          </a:custGeom>
        </p:spPr>
      </p:pic>
      <p:pic>
        <p:nvPicPr>
          <p:cNvPr id="13" name="Imagen 12" descr="Gráfico, Gráfico de dispersión&#10;&#10;Descripción generada automáticamente">
            <a:extLst>
              <a:ext uri="{FF2B5EF4-FFF2-40B4-BE49-F238E27FC236}">
                <a16:creationId xmlns:a16="http://schemas.microsoft.com/office/drawing/2014/main" id="{0A695368-C6E7-0735-0450-7617FE9DC16A}"/>
              </a:ext>
            </a:extLst>
          </p:cNvPr>
          <p:cNvPicPr>
            <a:picLocks noChangeAspect="1"/>
          </p:cNvPicPr>
          <p:nvPr/>
        </p:nvPicPr>
        <p:blipFill>
          <a:blip r:embed="rId5">
            <a:extLst>
              <a:ext uri="{28A0092B-C50C-407E-A947-70E740481C1C}">
                <a14:useLocalDpi xmlns:a14="http://schemas.microsoft.com/office/drawing/2010/main" val="0"/>
              </a:ext>
            </a:extLst>
          </a:blip>
          <a:srcRect l="321" r="11600" b="-4"/>
          <a:stretch/>
        </p:blipFill>
        <p:spPr>
          <a:xfrm>
            <a:off x="4675537" y="-6235"/>
            <a:ext cx="3677817" cy="2505456"/>
          </a:xfrm>
          <a:custGeom>
            <a:avLst/>
            <a:gdLst/>
            <a:ahLst/>
            <a:cxnLst/>
            <a:rect l="l" t="t" r="r" b="b"/>
            <a:pathLst>
              <a:path w="3677817" h="2505456">
                <a:moveTo>
                  <a:pt x="1160926" y="0"/>
                </a:moveTo>
                <a:lnTo>
                  <a:pt x="3677817" y="0"/>
                </a:lnTo>
                <a:lnTo>
                  <a:pt x="2516891" y="2505456"/>
                </a:lnTo>
                <a:lnTo>
                  <a:pt x="0" y="2505456"/>
                </a:lnTo>
                <a:close/>
              </a:path>
            </a:pathLst>
          </a:custGeom>
        </p:spPr>
      </p:pic>
      <p:pic>
        <p:nvPicPr>
          <p:cNvPr id="7" name="Imagen 6" descr="Gráfico, Gráfico de dispersión&#10;&#10;Descripción generada automáticamente">
            <a:extLst>
              <a:ext uri="{FF2B5EF4-FFF2-40B4-BE49-F238E27FC236}">
                <a16:creationId xmlns:a16="http://schemas.microsoft.com/office/drawing/2014/main" id="{715AA3B6-E593-3D01-6CD4-5EDD15E27598}"/>
              </a:ext>
            </a:extLst>
          </p:cNvPr>
          <p:cNvPicPr>
            <a:picLocks noChangeAspect="1"/>
          </p:cNvPicPr>
          <p:nvPr/>
        </p:nvPicPr>
        <p:blipFill>
          <a:blip r:embed="rId6">
            <a:extLst>
              <a:ext uri="{28A0092B-C50C-407E-A947-70E740481C1C}">
                <a14:useLocalDpi xmlns:a14="http://schemas.microsoft.com/office/drawing/2010/main" val="0"/>
              </a:ext>
            </a:extLst>
          </a:blip>
          <a:srcRect r="2250" b="-2"/>
          <a:stretch/>
        </p:blipFill>
        <p:spPr>
          <a:xfrm>
            <a:off x="5353049" y="2660089"/>
            <a:ext cx="6838950" cy="4197911"/>
          </a:xfrm>
          <a:custGeom>
            <a:avLst/>
            <a:gdLst/>
            <a:ahLst/>
            <a:cxnLst/>
            <a:rect l="l" t="t" r="r" b="b"/>
            <a:pathLst>
              <a:path w="6838950" h="4197911">
                <a:moveTo>
                  <a:pt x="1945141" y="0"/>
                </a:moveTo>
                <a:lnTo>
                  <a:pt x="1951364" y="0"/>
                </a:lnTo>
                <a:lnTo>
                  <a:pt x="3141155" y="0"/>
                </a:lnTo>
                <a:lnTo>
                  <a:pt x="4791200" y="0"/>
                </a:lnTo>
                <a:lnTo>
                  <a:pt x="6838950" y="0"/>
                </a:lnTo>
                <a:lnTo>
                  <a:pt x="6838950" y="4197911"/>
                </a:lnTo>
                <a:lnTo>
                  <a:pt x="0" y="4197911"/>
                </a:lnTo>
                <a:close/>
              </a:path>
            </a:pathLst>
          </a:custGeom>
        </p:spPr>
      </p:pic>
      <p:sp>
        <p:nvSpPr>
          <p:cNvPr id="23" name="Freeform 11">
            <a:extLst>
              <a:ext uri="{FF2B5EF4-FFF2-40B4-BE49-F238E27FC236}">
                <a16:creationId xmlns:a16="http://schemas.microsoft.com/office/drawing/2014/main" id="{32F4D216-10B7-4DCA-A0A1-068E9E32F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2660091"/>
            <a:ext cx="7122523" cy="4197911"/>
          </a:xfrm>
          <a:custGeom>
            <a:avLst/>
            <a:gdLst>
              <a:gd name="connsiteX0" fmla="*/ 0 w 7122523"/>
              <a:gd name="connsiteY0" fmla="*/ 4197911 h 4197911"/>
              <a:gd name="connsiteX1" fmla="*/ 7122523 w 7122523"/>
              <a:gd name="connsiteY1" fmla="*/ 4197911 h 4197911"/>
              <a:gd name="connsiteX2" fmla="*/ 5177382 w 7122523"/>
              <a:gd name="connsiteY2" fmla="*/ 0 h 4197911"/>
              <a:gd name="connsiteX3" fmla="*/ 5171159 w 7122523"/>
              <a:gd name="connsiteY3" fmla="*/ 0 h 4197911"/>
              <a:gd name="connsiteX4" fmla="*/ 3981368 w 7122523"/>
              <a:gd name="connsiteY4" fmla="*/ 0 h 4197911"/>
              <a:gd name="connsiteX5" fmla="*/ 2331323 w 7122523"/>
              <a:gd name="connsiteY5" fmla="*/ 0 h 4197911"/>
              <a:gd name="connsiteX6" fmla="*/ 0 w 7122523"/>
              <a:gd name="connsiteY6" fmla="*/ 0 h 419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22523" h="4197911">
                <a:moveTo>
                  <a:pt x="0" y="4197911"/>
                </a:moveTo>
                <a:lnTo>
                  <a:pt x="7122523" y="4197911"/>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Imagen 10" descr="Gráfico, Gráfico de dispersión&#10;&#10;Descripción generada automáticamente">
            <a:extLst>
              <a:ext uri="{FF2B5EF4-FFF2-40B4-BE49-F238E27FC236}">
                <a16:creationId xmlns:a16="http://schemas.microsoft.com/office/drawing/2014/main" id="{FB8994DF-120D-0966-8A13-C5CDAEF73D4C}"/>
              </a:ext>
            </a:extLst>
          </p:cNvPr>
          <p:cNvPicPr>
            <a:picLocks noChangeAspect="1"/>
          </p:cNvPicPr>
          <p:nvPr/>
        </p:nvPicPr>
        <p:blipFill>
          <a:blip r:embed="rId7">
            <a:extLst>
              <a:ext uri="{28A0092B-C50C-407E-A947-70E740481C1C}">
                <a14:useLocalDpi xmlns:a14="http://schemas.microsoft.com/office/drawing/2010/main" val="0"/>
              </a:ext>
            </a:extLst>
          </a:blip>
          <a:srcRect l="3475" r="15159" b="-5"/>
          <a:stretch/>
        </p:blipFill>
        <p:spPr>
          <a:xfrm>
            <a:off x="2268501" y="10"/>
            <a:ext cx="3393943" cy="2502833"/>
          </a:xfrm>
          <a:custGeom>
            <a:avLst/>
            <a:gdLst/>
            <a:ahLst/>
            <a:cxnLst/>
            <a:rect l="l" t="t" r="r" b="b"/>
            <a:pathLst>
              <a:path w="3393943" h="2502843">
                <a:moveTo>
                  <a:pt x="1159715" y="0"/>
                </a:moveTo>
                <a:lnTo>
                  <a:pt x="3393943" y="0"/>
                </a:lnTo>
                <a:lnTo>
                  <a:pt x="2234228" y="2502843"/>
                </a:lnTo>
                <a:lnTo>
                  <a:pt x="0" y="2502843"/>
                </a:lnTo>
                <a:close/>
              </a:path>
            </a:pathLst>
          </a:custGeom>
        </p:spPr>
      </p:pic>
      <p:sp>
        <p:nvSpPr>
          <p:cNvPr id="3" name="Marcador de contenido 2">
            <a:extLst>
              <a:ext uri="{FF2B5EF4-FFF2-40B4-BE49-F238E27FC236}">
                <a16:creationId xmlns:a16="http://schemas.microsoft.com/office/drawing/2014/main" id="{B8BB0D01-035B-A24E-9137-62949DBE1790}"/>
              </a:ext>
            </a:extLst>
          </p:cNvPr>
          <p:cNvSpPr>
            <a:spLocks noGrp="1"/>
          </p:cNvSpPr>
          <p:nvPr>
            <p:ph idx="1"/>
          </p:nvPr>
        </p:nvSpPr>
        <p:spPr>
          <a:xfrm>
            <a:off x="682388" y="3951027"/>
            <a:ext cx="4746863" cy="2130364"/>
          </a:xfrm>
        </p:spPr>
        <p:txBody>
          <a:bodyPr anchor="ctr">
            <a:normAutofit/>
          </a:bodyPr>
          <a:lstStyle/>
          <a:p>
            <a:r>
              <a:rPr lang="es-MX" sz="2000" dirty="0">
                <a:solidFill>
                  <a:srgbClr val="FFFFFF"/>
                </a:solidFill>
              </a:rPr>
              <a:t>Gráficos de "Real vs Predicción" para cada modelo de aprendizaje automático.</a:t>
            </a:r>
            <a:endParaRPr lang="es-CL" sz="2000" dirty="0">
              <a:solidFill>
                <a:srgbClr val="FFFFFF"/>
              </a:solidFill>
            </a:endParaRPr>
          </a:p>
        </p:txBody>
      </p:sp>
    </p:spTree>
    <p:extLst>
      <p:ext uri="{BB962C8B-B14F-4D97-AF65-F5344CB8AC3E}">
        <p14:creationId xmlns:p14="http://schemas.microsoft.com/office/powerpoint/2010/main" val="2872413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advTm="4983">
        <p:fade/>
      </p:transition>
    </mc:Choice>
    <mc:Fallback>
      <p:transition spd="med" advTm="4983">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50CF34-9101-A01A-76E6-3208D4698A61}"/>
              </a:ext>
            </a:extLst>
          </p:cNvPr>
          <p:cNvSpPr>
            <a:spLocks noGrp="1"/>
          </p:cNvSpPr>
          <p:nvPr>
            <p:ph type="title"/>
          </p:nvPr>
        </p:nvSpPr>
        <p:spPr/>
        <p:txBody>
          <a:bodyPr/>
          <a:lstStyle/>
          <a:p>
            <a:r>
              <a:rPr lang="es-MX" dirty="0"/>
              <a:t>Conclusiones</a:t>
            </a:r>
            <a:endParaRPr lang="es-CL" dirty="0"/>
          </a:p>
        </p:txBody>
      </p:sp>
      <p:graphicFrame>
        <p:nvGraphicFramePr>
          <p:cNvPr id="6" name="Rectangle 1">
            <a:extLst>
              <a:ext uri="{FF2B5EF4-FFF2-40B4-BE49-F238E27FC236}">
                <a16:creationId xmlns:a16="http://schemas.microsoft.com/office/drawing/2014/main" id="{0CE72DCD-C3F6-84E5-2493-A33DA05DF708}"/>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6662927"/>
      </p:ext>
    </p:extLst>
  </p:cSld>
  <p:clrMapOvr>
    <a:masterClrMapping/>
  </p:clrMapOvr>
  <mc:AlternateContent xmlns:mc="http://schemas.openxmlformats.org/markup-compatibility/2006">
    <mc:Choice xmlns:p14="http://schemas.microsoft.com/office/powerpoint/2010/main" Requires="p14">
      <p:transition spd="med" p14:dur="700" advTm="4983">
        <p:fade/>
      </p:transition>
    </mc:Choice>
    <mc:Fallback>
      <p:transition spd="med" advTm="4983">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0FB918-D394-4A75-4DB6-FB353D1FF0ED}"/>
              </a:ext>
            </a:extLst>
          </p:cNvPr>
          <p:cNvSpPr>
            <a:spLocks noGrp="1"/>
          </p:cNvSpPr>
          <p:nvPr>
            <p:ph type="title"/>
          </p:nvPr>
        </p:nvSpPr>
        <p:spPr/>
        <p:txBody>
          <a:bodyPr/>
          <a:lstStyle/>
          <a:p>
            <a:r>
              <a:rPr lang="es-MX" dirty="0"/>
              <a:t>Recomendaciones</a:t>
            </a:r>
            <a:endParaRPr lang="es-CL" dirty="0"/>
          </a:p>
        </p:txBody>
      </p:sp>
      <p:graphicFrame>
        <p:nvGraphicFramePr>
          <p:cNvPr id="6" name="Rectangle 1">
            <a:extLst>
              <a:ext uri="{FF2B5EF4-FFF2-40B4-BE49-F238E27FC236}">
                <a16:creationId xmlns:a16="http://schemas.microsoft.com/office/drawing/2014/main" id="{8E9E897D-0DE8-DAC5-4E92-4F19B993178D}"/>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44214605"/>
      </p:ext>
    </p:extLst>
  </p:cSld>
  <p:clrMapOvr>
    <a:masterClrMapping/>
  </p:clrMapOvr>
  <mc:AlternateContent xmlns:mc="http://schemas.openxmlformats.org/markup-compatibility/2006">
    <mc:Choice xmlns:p14="http://schemas.microsoft.com/office/powerpoint/2010/main" Requires="p14">
      <p:transition spd="med" p14:dur="700" advTm="4983">
        <p:fade/>
      </p:transition>
    </mc:Choice>
    <mc:Fallback>
      <p:transition spd="med" advTm="4983">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C38FE6-A89E-A632-6E17-C7B9FA23A4F2}"/>
              </a:ext>
            </a:extLst>
          </p:cNvPr>
          <p:cNvSpPr>
            <a:spLocks noGrp="1"/>
          </p:cNvSpPr>
          <p:nvPr>
            <p:ph type="title"/>
          </p:nvPr>
        </p:nvSpPr>
        <p:spPr/>
        <p:txBody>
          <a:bodyPr/>
          <a:lstStyle/>
          <a:p>
            <a:r>
              <a:rPr lang="es-CL" dirty="0"/>
              <a:t>Contexto</a:t>
            </a:r>
          </a:p>
        </p:txBody>
      </p:sp>
      <p:graphicFrame>
        <p:nvGraphicFramePr>
          <p:cNvPr id="16" name="Rectangle 1">
            <a:extLst>
              <a:ext uri="{FF2B5EF4-FFF2-40B4-BE49-F238E27FC236}">
                <a16:creationId xmlns:a16="http://schemas.microsoft.com/office/drawing/2014/main" id="{41E5FE98-E44C-B436-98EC-4202377596AB}"/>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54409049"/>
      </p:ext>
    </p:extLst>
  </p:cSld>
  <p:clrMapOvr>
    <a:masterClrMapping/>
  </p:clrMapOvr>
  <mc:AlternateContent xmlns:mc="http://schemas.openxmlformats.org/markup-compatibility/2006">
    <mc:Choice xmlns:p14="http://schemas.microsoft.com/office/powerpoint/2010/main" Requires="p14">
      <p:transition spd="med" p14:dur="700" advTm="4983">
        <p:fade/>
      </p:transition>
    </mc:Choice>
    <mc:Fallback>
      <p:transition spd="med" advTm="4983">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CFB6F6-D8BB-3FF8-B644-E805BC5D26C0}"/>
              </a:ext>
            </a:extLst>
          </p:cNvPr>
          <p:cNvSpPr>
            <a:spLocks noGrp="1"/>
          </p:cNvSpPr>
          <p:nvPr>
            <p:ph type="title"/>
          </p:nvPr>
        </p:nvSpPr>
        <p:spPr/>
        <p:txBody>
          <a:bodyPr/>
          <a:lstStyle/>
          <a:p>
            <a:r>
              <a:rPr lang="es-MX" dirty="0"/>
              <a:t>Objetivos</a:t>
            </a:r>
            <a:endParaRPr lang="es-CL" dirty="0"/>
          </a:p>
        </p:txBody>
      </p:sp>
      <p:graphicFrame>
        <p:nvGraphicFramePr>
          <p:cNvPr id="6" name="Rectangle 1">
            <a:extLst>
              <a:ext uri="{FF2B5EF4-FFF2-40B4-BE49-F238E27FC236}">
                <a16:creationId xmlns:a16="http://schemas.microsoft.com/office/drawing/2014/main" id="{2F709FD0-B1E9-7795-A8AB-866E7ACE9093}"/>
              </a:ext>
            </a:extLst>
          </p:cNvPr>
          <p:cNvGraphicFramePr>
            <a:graphicFrameLocks noGrp="1"/>
          </p:cNvGraphicFramePr>
          <p:nvPr>
            <p:ph idx="1"/>
            <p:extLst>
              <p:ext uri="{D42A27DB-BD31-4B8C-83A1-F6EECF244321}">
                <p14:modId xmlns:p14="http://schemas.microsoft.com/office/powerpoint/2010/main" val="67987886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21085831"/>
      </p:ext>
    </p:extLst>
  </p:cSld>
  <p:clrMapOvr>
    <a:masterClrMapping/>
  </p:clrMapOvr>
  <mc:AlternateContent xmlns:mc="http://schemas.openxmlformats.org/markup-compatibility/2006">
    <mc:Choice xmlns:p14="http://schemas.microsoft.com/office/powerpoint/2010/main" Requires="p14">
      <p:transition spd="med" p14:dur="700" advTm="4983">
        <p:fade/>
      </p:transition>
    </mc:Choice>
    <mc:Fallback>
      <p:transition spd="med" advTm="4983">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27F637-7296-23F5-2E2E-06F1E3EEFD98}"/>
              </a:ext>
            </a:extLst>
          </p:cNvPr>
          <p:cNvSpPr>
            <a:spLocks noGrp="1"/>
          </p:cNvSpPr>
          <p:nvPr>
            <p:ph type="title"/>
          </p:nvPr>
        </p:nvSpPr>
        <p:spPr/>
        <p:txBody>
          <a:bodyPr/>
          <a:lstStyle/>
          <a:p>
            <a:r>
              <a:rPr lang="es-MX" dirty="0"/>
              <a:t>Datos y Métodos</a:t>
            </a:r>
            <a:endParaRPr lang="es-CL" dirty="0"/>
          </a:p>
        </p:txBody>
      </p:sp>
      <p:graphicFrame>
        <p:nvGraphicFramePr>
          <p:cNvPr id="6" name="Rectangle 1">
            <a:extLst>
              <a:ext uri="{FF2B5EF4-FFF2-40B4-BE49-F238E27FC236}">
                <a16:creationId xmlns:a16="http://schemas.microsoft.com/office/drawing/2014/main" id="{D4B2E20C-8865-F17D-0DAC-1639E4510EC1}"/>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29370602"/>
      </p:ext>
    </p:extLst>
  </p:cSld>
  <p:clrMapOvr>
    <a:masterClrMapping/>
  </p:clrMapOvr>
  <mc:AlternateContent xmlns:mc="http://schemas.openxmlformats.org/markup-compatibility/2006">
    <mc:Choice xmlns:p14="http://schemas.microsoft.com/office/powerpoint/2010/main" Requires="p14">
      <p:transition spd="med" p14:dur="700" advTm="4983">
        <p:fade/>
      </p:transition>
    </mc:Choice>
    <mc:Fallback>
      <p:transition spd="med" advTm="4983">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0">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2">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14">
            <a:extLst>
              <a:ext uri="{FF2B5EF4-FFF2-40B4-BE49-F238E27FC236}">
                <a16:creationId xmlns:a16="http://schemas.microsoft.com/office/drawing/2014/main" id="{E5BA8FCE-96F8-40B3-804C-10C27C02F4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6" name="Oval 15">
              <a:extLst>
                <a:ext uri="{FF2B5EF4-FFF2-40B4-BE49-F238E27FC236}">
                  <a16:creationId xmlns:a16="http://schemas.microsoft.com/office/drawing/2014/main" id="{F0593719-0C87-4B1E-B35D-0F97D29692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16">
              <a:extLst>
                <a:ext uri="{FF2B5EF4-FFF2-40B4-BE49-F238E27FC236}">
                  <a16:creationId xmlns:a16="http://schemas.microsoft.com/office/drawing/2014/main" id="{86F72299-2A02-44FA-A443-EFB406CF15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B09EF30-0043-45B4-B715-398AB3B37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18">
              <a:extLst>
                <a:ext uri="{FF2B5EF4-FFF2-40B4-BE49-F238E27FC236}">
                  <a16:creationId xmlns:a16="http://schemas.microsoft.com/office/drawing/2014/main" id="{30227CAF-D3D1-454C-A6E3-466111AB0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90B68C07-78C0-4A8D-8839-959B33F07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C367BC4-E8BC-458E-B0F6-2033296CF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04555491-983F-0D44-6F11-645D385C8CC8}"/>
              </a:ext>
            </a:extLst>
          </p:cNvPr>
          <p:cNvSpPr>
            <a:spLocks noGrp="1"/>
          </p:cNvSpPr>
          <p:nvPr>
            <p:ph type="title"/>
          </p:nvPr>
        </p:nvSpPr>
        <p:spPr>
          <a:xfrm>
            <a:off x="630936" y="630936"/>
            <a:ext cx="5563079" cy="2632080"/>
          </a:xfrm>
          <a:noFill/>
        </p:spPr>
        <p:txBody>
          <a:bodyPr anchor="t">
            <a:normAutofit/>
          </a:bodyPr>
          <a:lstStyle/>
          <a:p>
            <a:r>
              <a:rPr lang="es-MX" sz="4800">
                <a:solidFill>
                  <a:schemeClr val="bg1"/>
                </a:solidFill>
              </a:rPr>
              <a:t>Resultados</a:t>
            </a:r>
            <a:endParaRPr lang="es-CL" sz="4800">
              <a:solidFill>
                <a:schemeClr val="bg1"/>
              </a:solidFill>
            </a:endParaRPr>
          </a:p>
        </p:txBody>
      </p:sp>
      <p:sp>
        <p:nvSpPr>
          <p:cNvPr id="23" name="Rectangle 22">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6" name="Straight Connector 25">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 name="Rectangle 1">
            <a:extLst>
              <a:ext uri="{FF2B5EF4-FFF2-40B4-BE49-F238E27FC236}">
                <a16:creationId xmlns:a16="http://schemas.microsoft.com/office/drawing/2014/main" id="{D80033BE-7F3D-66E7-DF71-4677289B2A21}"/>
              </a:ext>
            </a:extLst>
          </p:cNvPr>
          <p:cNvSpPr>
            <a:spLocks noGrp="1" noChangeArrowheads="1"/>
          </p:cNvSpPr>
          <p:nvPr>
            <p:ph idx="1"/>
          </p:nvPr>
        </p:nvSpPr>
        <p:spPr bwMode="auto">
          <a:xfrm>
            <a:off x="665745" y="2200911"/>
            <a:ext cx="5563083" cy="282889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s-CL" altLang="es-CL" sz="1800" b="0" i="0" u="none" strike="noStrike" cap="none" normalizeH="0" baseline="0" dirty="0">
                <a:ln>
                  <a:noFill/>
                </a:ln>
                <a:solidFill>
                  <a:schemeClr val="bg1"/>
                </a:solidFill>
                <a:effectLst/>
                <a:latin typeface="Arial" panose="020B0604020202020204" pitchFamily="34" charset="0"/>
              </a:rPr>
              <a:t>Se muestran los resultados de las métricas de evaluación (MSE, R2 Score, MAE, CV R2 Score) para cada modelo.</a:t>
            </a:r>
          </a:p>
          <a:p>
            <a:pPr marL="0" marR="0" lvl="0" indent="0" defTabSz="914400" rtl="0" eaLnBrk="0" fontAlgn="base" latinLnBrk="0" hangingPunct="0">
              <a:spcBef>
                <a:spcPct val="0"/>
              </a:spcBef>
              <a:spcAft>
                <a:spcPts val="600"/>
              </a:spcAft>
              <a:buClrTx/>
              <a:buSzTx/>
              <a:buFontTx/>
              <a:buChar char="•"/>
              <a:tabLst/>
            </a:pPr>
            <a:r>
              <a:rPr kumimoji="0" lang="es-CL" altLang="es-CL" sz="1800" b="0" i="0" u="none" strike="noStrike" cap="none" normalizeH="0" baseline="0" dirty="0">
                <a:ln>
                  <a:noFill/>
                </a:ln>
                <a:solidFill>
                  <a:schemeClr val="bg1"/>
                </a:solidFill>
                <a:effectLst/>
                <a:latin typeface="Arial" panose="020B0604020202020204" pitchFamily="34" charset="0"/>
              </a:rPr>
              <a:t>Se destaca el mejor rendimiento del modelo </a:t>
            </a:r>
            <a:r>
              <a:rPr kumimoji="0" lang="es-CL" altLang="es-CL" sz="1800" b="0" i="0" u="none" strike="noStrike" cap="none" normalizeH="0" baseline="0" dirty="0" err="1">
                <a:ln>
                  <a:noFill/>
                </a:ln>
                <a:solidFill>
                  <a:schemeClr val="bg1"/>
                </a:solidFill>
                <a:effectLst/>
                <a:latin typeface="Arial" panose="020B0604020202020204" pitchFamily="34" charset="0"/>
              </a:rPr>
              <a:t>Random</a:t>
            </a:r>
            <a:r>
              <a:rPr kumimoji="0" lang="es-CL" altLang="es-CL" sz="1800" b="0" i="0" u="none" strike="noStrike" cap="none" normalizeH="0" baseline="0" dirty="0">
                <a:ln>
                  <a:noFill/>
                </a:ln>
                <a:solidFill>
                  <a:schemeClr val="bg1"/>
                </a:solidFill>
                <a:effectLst/>
                <a:latin typeface="Arial" panose="020B0604020202020204" pitchFamily="34" charset="0"/>
              </a:rPr>
              <a:t> Forest </a:t>
            </a:r>
            <a:r>
              <a:rPr kumimoji="0" lang="es-CL" altLang="es-CL" sz="1800" b="0" i="0" u="none" strike="noStrike" cap="none" normalizeH="0" baseline="0" dirty="0" err="1">
                <a:ln>
                  <a:noFill/>
                </a:ln>
                <a:solidFill>
                  <a:schemeClr val="bg1"/>
                </a:solidFill>
                <a:effectLst/>
                <a:latin typeface="Arial" panose="020B0604020202020204" pitchFamily="34" charset="0"/>
              </a:rPr>
              <a:t>Regressor</a:t>
            </a:r>
            <a:r>
              <a:rPr kumimoji="0" lang="es-CL" altLang="es-CL" sz="1800" b="0" i="0" u="none" strike="noStrike" cap="none" normalizeH="0" baseline="0" dirty="0">
                <a:ln>
                  <a:noFill/>
                </a:ln>
                <a:solidFill>
                  <a:schemeClr val="bg1"/>
                </a:solidFill>
                <a:effectLst/>
                <a:latin typeface="Arial" panose="020B0604020202020204" pitchFamily="34" charset="0"/>
              </a:rPr>
              <a:t> (R2 Score = 0.14).</a:t>
            </a:r>
          </a:p>
          <a:p>
            <a:pPr marL="0" marR="0" lvl="0" indent="0" defTabSz="914400" rtl="0" eaLnBrk="0" fontAlgn="base" latinLnBrk="0" hangingPunct="0">
              <a:spcBef>
                <a:spcPct val="0"/>
              </a:spcBef>
              <a:spcAft>
                <a:spcPts val="600"/>
              </a:spcAft>
              <a:buClrTx/>
              <a:buSzTx/>
              <a:buFontTx/>
              <a:buChar char="•"/>
              <a:tabLst/>
            </a:pPr>
            <a:r>
              <a:rPr kumimoji="0" lang="es-CL" altLang="es-CL" sz="1800" b="0" i="0" u="none" strike="noStrike" cap="none" normalizeH="0" baseline="0" dirty="0">
                <a:ln>
                  <a:noFill/>
                </a:ln>
                <a:solidFill>
                  <a:schemeClr val="bg1"/>
                </a:solidFill>
                <a:effectLst/>
                <a:latin typeface="Arial" panose="020B0604020202020204" pitchFamily="34" charset="0"/>
              </a:rPr>
              <a:t>Se muestra una tabla con los resultados de los modelos.</a:t>
            </a:r>
          </a:p>
        </p:txBody>
      </p:sp>
      <p:pic>
        <p:nvPicPr>
          <p:cNvPr id="6" name="Imagen 5" descr="Texto, Carta&#10;&#10;Descripción generada automáticamente">
            <a:extLst>
              <a:ext uri="{FF2B5EF4-FFF2-40B4-BE49-F238E27FC236}">
                <a16:creationId xmlns:a16="http://schemas.microsoft.com/office/drawing/2014/main" id="{37258650-5350-2BC5-7B3E-F34F5E8CD0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8744" y="485322"/>
            <a:ext cx="3296727" cy="6076918"/>
          </a:xfrm>
          <a:prstGeom prst="rect">
            <a:avLst/>
          </a:prstGeom>
        </p:spPr>
      </p:pic>
      <p:grpSp>
        <p:nvGrpSpPr>
          <p:cNvPr id="39" name="Group 38">
            <a:extLst>
              <a:ext uri="{FF2B5EF4-FFF2-40B4-BE49-F238E27FC236}">
                <a16:creationId xmlns:a16="http://schemas.microsoft.com/office/drawing/2014/main" id="{94F13521-5DF8-4DF5-A0B9-A718234B3A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120609" y="797789"/>
            <a:ext cx="304800" cy="429768"/>
            <a:chOff x="215328" y="-46937"/>
            <a:chExt cx="304800" cy="2773841"/>
          </a:xfrm>
        </p:grpSpPr>
        <p:cxnSp>
          <p:nvCxnSpPr>
            <p:cNvPr id="40" name="Straight Connector 39">
              <a:extLst>
                <a:ext uri="{FF2B5EF4-FFF2-40B4-BE49-F238E27FC236}">
                  <a16:creationId xmlns:a16="http://schemas.microsoft.com/office/drawing/2014/main" id="{046D4DF8-1672-4FA2-9826-FE37087C6A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B7A5B2F-EC14-4482-85C2-E1320F14DD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F6FC815-E502-44E9-B346-1E771A5E2E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1DCBABB-A77B-43CF-94EF-B785F32C4F4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18584372"/>
      </p:ext>
    </p:extLst>
  </p:cSld>
  <p:clrMapOvr>
    <a:masterClrMapping/>
  </p:clrMapOvr>
  <mc:AlternateContent xmlns:mc="http://schemas.openxmlformats.org/markup-compatibility/2006">
    <mc:Choice xmlns:p14="http://schemas.microsoft.com/office/powerpoint/2010/main" Requires="p14">
      <p:transition spd="med" p14:dur="700" advTm="4983">
        <p:fade/>
      </p:transition>
    </mc:Choice>
    <mc:Fallback>
      <p:transition spd="med" advTm="4983">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3C210E6-A35A-4F68-8D60-801A019C7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n 10" descr="Gráfico, Histograma&#10;&#10;Descripción generada automáticamente">
            <a:extLst>
              <a:ext uri="{FF2B5EF4-FFF2-40B4-BE49-F238E27FC236}">
                <a16:creationId xmlns:a16="http://schemas.microsoft.com/office/drawing/2014/main" id="{DD2AE7B9-45ED-D5E9-4D5A-E48E1AAAB8B4}"/>
              </a:ext>
            </a:extLst>
          </p:cNvPr>
          <p:cNvPicPr>
            <a:picLocks noChangeAspect="1"/>
          </p:cNvPicPr>
          <p:nvPr/>
        </p:nvPicPr>
        <p:blipFill>
          <a:blip r:embed="rId3">
            <a:extLst>
              <a:ext uri="{28A0092B-C50C-407E-A947-70E740481C1C}">
                <a14:useLocalDpi xmlns:a14="http://schemas.microsoft.com/office/drawing/2010/main" val="0"/>
              </a:ext>
            </a:extLst>
          </a:blip>
          <a:srcRect r="1920" b="-3"/>
          <a:stretch/>
        </p:blipFill>
        <p:spPr>
          <a:xfrm>
            <a:off x="313638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5" name="Imagen 4" descr="Gráfico, Gráfico de barras&#10;&#10;Descripción generada automáticamente">
            <a:extLst>
              <a:ext uri="{FF2B5EF4-FFF2-40B4-BE49-F238E27FC236}">
                <a16:creationId xmlns:a16="http://schemas.microsoft.com/office/drawing/2014/main" id="{110F3F63-DE33-F3F2-A0B7-CD0837535C63}"/>
              </a:ext>
            </a:extLst>
          </p:cNvPr>
          <p:cNvPicPr>
            <a:picLocks noChangeAspect="1"/>
          </p:cNvPicPr>
          <p:nvPr/>
        </p:nvPicPr>
        <p:blipFill>
          <a:blip r:embed="rId4">
            <a:extLst>
              <a:ext uri="{28A0092B-C50C-407E-A947-70E740481C1C}">
                <a14:useLocalDpi xmlns:a14="http://schemas.microsoft.com/office/drawing/2010/main" val="0"/>
              </a:ext>
            </a:extLst>
          </a:blip>
          <a:srcRect r="2070"/>
          <a:stretch/>
        </p:blipFill>
        <p:spPr>
          <a:xfrm>
            <a:off x="7381690" y="3456433"/>
            <a:ext cx="4810310" cy="3401568"/>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p:spPr>
      </p:pic>
      <p:pic>
        <p:nvPicPr>
          <p:cNvPr id="9" name="Imagen 8" descr="Gráfico, Histograma&#10;&#10;Descripción generada automáticamente">
            <a:extLst>
              <a:ext uri="{FF2B5EF4-FFF2-40B4-BE49-F238E27FC236}">
                <a16:creationId xmlns:a16="http://schemas.microsoft.com/office/drawing/2014/main" id="{57BAE5E2-A84D-AE8F-672E-FBA9CA8D8F80}"/>
              </a:ext>
            </a:extLst>
          </p:cNvPr>
          <p:cNvPicPr>
            <a:picLocks noChangeAspect="1"/>
          </p:cNvPicPr>
          <p:nvPr/>
        </p:nvPicPr>
        <p:blipFill>
          <a:blip r:embed="rId5">
            <a:extLst>
              <a:ext uri="{28A0092B-C50C-407E-A947-70E740481C1C}">
                <a14:useLocalDpi xmlns:a14="http://schemas.microsoft.com/office/drawing/2010/main" val="0"/>
              </a:ext>
            </a:extLst>
          </a:blip>
          <a:srcRect r="1538" b="2"/>
          <a:stretch/>
        </p:blipFill>
        <p:spPr>
          <a:xfrm>
            <a:off x="318942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18" name="Freeform: Shape 17">
            <a:extLst>
              <a:ext uri="{FF2B5EF4-FFF2-40B4-BE49-F238E27FC236}">
                <a16:creationId xmlns:a16="http://schemas.microsoft.com/office/drawing/2014/main" id="{AC0D06B0-F19C-459E-B221-A34B506FB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9">
            <a:extLst>
              <a:ext uri="{FF2B5EF4-FFF2-40B4-BE49-F238E27FC236}">
                <a16:creationId xmlns:a16="http://schemas.microsoft.com/office/drawing/2014/main" id="{345B26DA-1C6B-4C66-81C9-9C1877FC2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5840"/>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F02B1E74-B15A-24D8-8DFE-6566FEA046A8}"/>
              </a:ext>
            </a:extLst>
          </p:cNvPr>
          <p:cNvSpPr>
            <a:spLocks noGrp="1"/>
          </p:cNvSpPr>
          <p:nvPr>
            <p:ph idx="1"/>
          </p:nvPr>
        </p:nvSpPr>
        <p:spPr>
          <a:xfrm>
            <a:off x="448056" y="2258568"/>
            <a:ext cx="2807208" cy="3922776"/>
          </a:xfrm>
        </p:spPr>
        <p:txBody>
          <a:bodyPr>
            <a:normAutofit/>
          </a:bodyPr>
          <a:lstStyle/>
          <a:p>
            <a:r>
              <a:rPr lang="es-CL" sz="1700" dirty="0"/>
              <a:t>Ejemplos de gráficos de tendencias de variables fisiológicas para diferentes participantes.</a:t>
            </a:r>
          </a:p>
        </p:txBody>
      </p:sp>
      <p:pic>
        <p:nvPicPr>
          <p:cNvPr id="7" name="Imagen 6" descr="Gráfico, Histograma&#10;&#10;Descripción generada automáticamente">
            <a:extLst>
              <a:ext uri="{FF2B5EF4-FFF2-40B4-BE49-F238E27FC236}">
                <a16:creationId xmlns:a16="http://schemas.microsoft.com/office/drawing/2014/main" id="{C49902D7-1FA9-EFE5-B66D-81C5D01D682E}"/>
              </a:ext>
            </a:extLst>
          </p:cNvPr>
          <p:cNvPicPr>
            <a:picLocks noChangeAspect="1"/>
          </p:cNvPicPr>
          <p:nvPr/>
        </p:nvPicPr>
        <p:blipFill>
          <a:blip r:embed="rId6">
            <a:extLst>
              <a:ext uri="{28A0092B-C50C-407E-A947-70E740481C1C}">
                <a14:useLocalDpi xmlns:a14="http://schemas.microsoft.com/office/drawing/2010/main" val="0"/>
              </a:ext>
            </a:extLst>
          </a:blip>
          <a:srcRect r="2880" b="-4"/>
          <a:stretch/>
        </p:blipFill>
        <p:spPr>
          <a:xfrm>
            <a:off x="7404372" y="10"/>
            <a:ext cx="4787628"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p:spPr>
      </p:pic>
    </p:spTree>
    <p:extLst>
      <p:ext uri="{BB962C8B-B14F-4D97-AF65-F5344CB8AC3E}">
        <p14:creationId xmlns:p14="http://schemas.microsoft.com/office/powerpoint/2010/main" val="1448610516"/>
      </p:ext>
    </p:extLst>
  </p:cSld>
  <p:clrMapOvr>
    <a:masterClrMapping/>
  </p:clrMapOvr>
  <mc:AlternateContent xmlns:mc="http://schemas.openxmlformats.org/markup-compatibility/2006">
    <mc:Choice xmlns:p14="http://schemas.microsoft.com/office/powerpoint/2010/main" Requires="p14">
      <p:transition spd="med" p14:dur="700" advTm="4983">
        <p:fade/>
      </p:transition>
    </mc:Choice>
    <mc:Fallback>
      <p:transition spd="med" advTm="4983">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6" descr="Gráfico&#10;&#10;Descripción generada automáticamente">
            <a:extLst>
              <a:ext uri="{FF2B5EF4-FFF2-40B4-BE49-F238E27FC236}">
                <a16:creationId xmlns:a16="http://schemas.microsoft.com/office/drawing/2014/main" id="{90DEFA7E-A7F3-8359-AD7F-A501520FB171}"/>
              </a:ext>
            </a:extLst>
          </p:cNvPr>
          <p:cNvPicPr>
            <a:picLocks noChangeAspect="1"/>
          </p:cNvPicPr>
          <p:nvPr/>
        </p:nvPicPr>
        <p:blipFill>
          <a:blip r:embed="rId3">
            <a:extLst>
              <a:ext uri="{28A0092B-C50C-407E-A947-70E740481C1C}">
                <a14:useLocalDpi xmlns:a14="http://schemas.microsoft.com/office/drawing/2010/main" val="0"/>
              </a:ext>
            </a:extLst>
          </a:blip>
          <a:srcRect l="9099" r="9099" b="-2"/>
          <a:stretch/>
        </p:blipFill>
        <p:spPr>
          <a:xfrm>
            <a:off x="20" y="10"/>
            <a:ext cx="4003019" cy="3388883"/>
          </a:xfrm>
          <a:prstGeom prst="rect">
            <a:avLst/>
          </a:prstGeom>
        </p:spPr>
      </p:pic>
      <p:pic>
        <p:nvPicPr>
          <p:cNvPr id="13" name="Imagen 12" descr="Gráfico&#10;&#10;Descripción generada automáticamente">
            <a:extLst>
              <a:ext uri="{FF2B5EF4-FFF2-40B4-BE49-F238E27FC236}">
                <a16:creationId xmlns:a16="http://schemas.microsoft.com/office/drawing/2014/main" id="{66FCCE2E-C27D-BFC8-E2C7-95FFAAD4BD75}"/>
              </a:ext>
            </a:extLst>
          </p:cNvPr>
          <p:cNvPicPr>
            <a:picLocks noChangeAspect="1"/>
          </p:cNvPicPr>
          <p:nvPr/>
        </p:nvPicPr>
        <p:blipFill>
          <a:blip r:embed="rId4">
            <a:extLst>
              <a:ext uri="{28A0092B-C50C-407E-A947-70E740481C1C}">
                <a14:useLocalDpi xmlns:a14="http://schemas.microsoft.com/office/drawing/2010/main" val="0"/>
              </a:ext>
            </a:extLst>
          </a:blip>
          <a:srcRect l="7302" r="12314" b="-3"/>
          <a:stretch/>
        </p:blipFill>
        <p:spPr>
          <a:xfrm>
            <a:off x="4094479" y="10"/>
            <a:ext cx="4014047" cy="3383270"/>
          </a:xfrm>
          <a:prstGeom prst="rect">
            <a:avLst/>
          </a:prstGeom>
        </p:spPr>
      </p:pic>
      <p:pic>
        <p:nvPicPr>
          <p:cNvPr id="11" name="Imagen 10" descr="Gráfico&#10;&#10;Descripción generada automáticamente">
            <a:extLst>
              <a:ext uri="{FF2B5EF4-FFF2-40B4-BE49-F238E27FC236}">
                <a16:creationId xmlns:a16="http://schemas.microsoft.com/office/drawing/2014/main" id="{1AF57A81-A241-089D-3760-1EEE7E22CEEF}"/>
              </a:ext>
            </a:extLst>
          </p:cNvPr>
          <p:cNvPicPr>
            <a:picLocks noChangeAspect="1"/>
          </p:cNvPicPr>
          <p:nvPr/>
        </p:nvPicPr>
        <p:blipFill>
          <a:blip r:embed="rId5">
            <a:extLst>
              <a:ext uri="{28A0092B-C50C-407E-A947-70E740481C1C}">
                <a14:useLocalDpi xmlns:a14="http://schemas.microsoft.com/office/drawing/2010/main" val="0"/>
              </a:ext>
            </a:extLst>
          </a:blip>
          <a:srcRect l="5349" r="15671" b="-3"/>
          <a:stretch/>
        </p:blipFill>
        <p:spPr>
          <a:xfrm>
            <a:off x="8188960" y="10"/>
            <a:ext cx="4003039" cy="3383270"/>
          </a:xfrm>
          <a:prstGeom prst="rect">
            <a:avLst/>
          </a:prstGeom>
        </p:spPr>
      </p:pic>
      <p:pic>
        <p:nvPicPr>
          <p:cNvPr id="9" name="Imagen 8" descr="Gráfico&#10;&#10;Descripción generada automáticamente">
            <a:extLst>
              <a:ext uri="{FF2B5EF4-FFF2-40B4-BE49-F238E27FC236}">
                <a16:creationId xmlns:a16="http://schemas.microsoft.com/office/drawing/2014/main" id="{D8D913FB-3B3D-EF28-9E25-EB280A8FBC15}"/>
              </a:ext>
            </a:extLst>
          </p:cNvPr>
          <p:cNvPicPr>
            <a:picLocks noChangeAspect="1"/>
          </p:cNvPicPr>
          <p:nvPr/>
        </p:nvPicPr>
        <p:blipFill>
          <a:blip r:embed="rId6">
            <a:extLst>
              <a:ext uri="{28A0092B-C50C-407E-A947-70E740481C1C}">
                <a14:useLocalDpi xmlns:a14="http://schemas.microsoft.com/office/drawing/2010/main" val="0"/>
              </a:ext>
            </a:extLst>
          </a:blip>
          <a:srcRect l="1893" r="18669" b="-1"/>
          <a:stretch/>
        </p:blipFill>
        <p:spPr>
          <a:xfrm>
            <a:off x="20" y="3469102"/>
            <a:ext cx="4003019" cy="3388893"/>
          </a:xfrm>
          <a:prstGeom prst="rect">
            <a:avLst/>
          </a:prstGeom>
        </p:spPr>
      </p:pic>
      <p:pic>
        <p:nvPicPr>
          <p:cNvPr id="15" name="Imagen 14" descr="Gráfico&#10;&#10;Descripción generada automáticamente">
            <a:extLst>
              <a:ext uri="{FF2B5EF4-FFF2-40B4-BE49-F238E27FC236}">
                <a16:creationId xmlns:a16="http://schemas.microsoft.com/office/drawing/2014/main" id="{4C6CAABF-AC08-2D0A-7D6C-1C72F7801C7A}"/>
              </a:ext>
            </a:extLst>
          </p:cNvPr>
          <p:cNvPicPr>
            <a:picLocks noChangeAspect="1"/>
          </p:cNvPicPr>
          <p:nvPr/>
        </p:nvPicPr>
        <p:blipFill>
          <a:blip r:embed="rId7">
            <a:extLst>
              <a:ext uri="{28A0092B-C50C-407E-A947-70E740481C1C}">
                <a14:useLocalDpi xmlns:a14="http://schemas.microsoft.com/office/drawing/2010/main" val="0"/>
              </a:ext>
            </a:extLst>
          </a:blip>
          <a:srcRect l="6830" r="13678" b="-1"/>
          <a:stretch/>
        </p:blipFill>
        <p:spPr>
          <a:xfrm>
            <a:off x="4094479" y="3469102"/>
            <a:ext cx="4014047" cy="3383280"/>
          </a:xfrm>
          <a:prstGeom prst="rect">
            <a:avLst/>
          </a:prstGeom>
        </p:spPr>
      </p:pic>
      <p:pic>
        <p:nvPicPr>
          <p:cNvPr id="5" name="Marcador de contenido 4" descr="Gráfico&#10;&#10;Descripción generada automáticamente">
            <a:extLst>
              <a:ext uri="{FF2B5EF4-FFF2-40B4-BE49-F238E27FC236}">
                <a16:creationId xmlns:a16="http://schemas.microsoft.com/office/drawing/2014/main" id="{51992B4F-BAC8-586A-3D5D-1116A54FB5A8}"/>
              </a:ext>
            </a:extLst>
          </p:cNvPr>
          <p:cNvPicPr>
            <a:picLocks noGrp="1" noChangeAspect="1"/>
          </p:cNvPicPr>
          <p:nvPr>
            <p:ph idx="1"/>
          </p:nvPr>
        </p:nvPicPr>
        <p:blipFill>
          <a:blip r:embed="rId8">
            <a:extLst>
              <a:ext uri="{28A0092B-C50C-407E-A947-70E740481C1C}">
                <a14:useLocalDpi xmlns:a14="http://schemas.microsoft.com/office/drawing/2010/main" val="0"/>
              </a:ext>
            </a:extLst>
          </a:blip>
          <a:srcRect l="1017" r="17406" b="-2"/>
          <a:stretch/>
        </p:blipFill>
        <p:spPr>
          <a:xfrm>
            <a:off x="8199966" y="3469102"/>
            <a:ext cx="3992034" cy="3388893"/>
          </a:xfrm>
          <a:prstGeom prst="rect">
            <a:avLst/>
          </a:prstGeom>
        </p:spPr>
      </p:pic>
    </p:spTree>
    <p:extLst>
      <p:ext uri="{BB962C8B-B14F-4D97-AF65-F5344CB8AC3E}">
        <p14:creationId xmlns:p14="http://schemas.microsoft.com/office/powerpoint/2010/main" val="2508927812"/>
      </p:ext>
    </p:extLst>
  </p:cSld>
  <p:clrMapOvr>
    <a:masterClrMapping/>
  </p:clrMapOvr>
  <mc:AlternateContent xmlns:mc="http://schemas.openxmlformats.org/markup-compatibility/2006">
    <mc:Choice xmlns:p14="http://schemas.microsoft.com/office/powerpoint/2010/main" Requires="p14">
      <p:transition spd="med" p14:dur="700" advTm="4983">
        <p:fade/>
      </p:transition>
    </mc:Choice>
    <mc:Fallback>
      <p:transition spd="med" advTm="4983">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5" name="Imagen 4" descr="Tabla&#10;&#10;Descripción generada automáticamente">
            <a:extLst>
              <a:ext uri="{FF2B5EF4-FFF2-40B4-BE49-F238E27FC236}">
                <a16:creationId xmlns:a16="http://schemas.microsoft.com/office/drawing/2014/main" id="{82FB61DB-7F92-C80C-D5A2-7B7113F35ABA}"/>
              </a:ext>
            </a:extLst>
          </p:cNvPr>
          <p:cNvPicPr>
            <a:picLocks noChangeAspect="1"/>
          </p:cNvPicPr>
          <p:nvPr/>
        </p:nvPicPr>
        <p:blipFill>
          <a:blip r:embed="rId3">
            <a:extLst>
              <a:ext uri="{28A0092B-C50C-407E-A947-70E740481C1C}">
                <a14:useLocalDpi xmlns:a14="http://schemas.microsoft.com/office/drawing/2010/main" val="0"/>
              </a:ext>
            </a:extLst>
          </a:blip>
          <a:srcRect r="-4" b="6896"/>
          <a:stretch/>
        </p:blipFill>
        <p:spPr>
          <a:xfrm>
            <a:off x="1" y="-1"/>
            <a:ext cx="3719750" cy="2225041"/>
          </a:xfrm>
          <a:prstGeom prst="rect">
            <a:avLst/>
          </a:prstGeom>
        </p:spPr>
      </p:pic>
      <p:pic>
        <p:nvPicPr>
          <p:cNvPr id="11" name="Imagen 10" descr="Tabla&#10;&#10;Descripción generada automáticamente con confianza media">
            <a:extLst>
              <a:ext uri="{FF2B5EF4-FFF2-40B4-BE49-F238E27FC236}">
                <a16:creationId xmlns:a16="http://schemas.microsoft.com/office/drawing/2014/main" id="{527DDA78-29B5-6C62-DE4F-70C61ABFC51B}"/>
              </a:ext>
            </a:extLst>
          </p:cNvPr>
          <p:cNvPicPr>
            <a:picLocks noChangeAspect="1"/>
          </p:cNvPicPr>
          <p:nvPr/>
        </p:nvPicPr>
        <p:blipFill>
          <a:blip r:embed="rId4">
            <a:extLst>
              <a:ext uri="{28A0092B-C50C-407E-A947-70E740481C1C}">
                <a14:useLocalDpi xmlns:a14="http://schemas.microsoft.com/office/drawing/2010/main" val="0"/>
              </a:ext>
            </a:extLst>
          </a:blip>
          <a:srcRect t="5143" r="-4" b="-4"/>
          <a:stretch/>
        </p:blipFill>
        <p:spPr>
          <a:xfrm>
            <a:off x="3811189" y="-16426"/>
            <a:ext cx="3719752" cy="2267032"/>
          </a:xfrm>
          <a:prstGeom prst="rect">
            <a:avLst/>
          </a:prstGeom>
        </p:spPr>
      </p:pic>
      <p:pic>
        <p:nvPicPr>
          <p:cNvPr id="7" name="Imagen 6" descr="Tabla&#10;&#10;Descripción generada automáticamente">
            <a:extLst>
              <a:ext uri="{FF2B5EF4-FFF2-40B4-BE49-F238E27FC236}">
                <a16:creationId xmlns:a16="http://schemas.microsoft.com/office/drawing/2014/main" id="{73119CE0-049F-ADBC-117A-2094A4C3468C}"/>
              </a:ext>
            </a:extLst>
          </p:cNvPr>
          <p:cNvPicPr>
            <a:picLocks noChangeAspect="1"/>
          </p:cNvPicPr>
          <p:nvPr/>
        </p:nvPicPr>
        <p:blipFill>
          <a:blip r:embed="rId5">
            <a:extLst>
              <a:ext uri="{28A0092B-C50C-407E-A947-70E740481C1C}">
                <a14:useLocalDpi xmlns:a14="http://schemas.microsoft.com/office/drawing/2010/main" val="0"/>
              </a:ext>
            </a:extLst>
          </a:blip>
          <a:srcRect t="2824" r="-3" b="4760"/>
          <a:stretch/>
        </p:blipFill>
        <p:spPr>
          <a:xfrm>
            <a:off x="20" y="2316480"/>
            <a:ext cx="3719729" cy="2208616"/>
          </a:xfrm>
          <a:prstGeom prst="rect">
            <a:avLst/>
          </a:prstGeom>
        </p:spPr>
      </p:pic>
      <p:pic>
        <p:nvPicPr>
          <p:cNvPr id="15" name="Imagen 14" descr="Tabla&#10;&#10;Descripción generada automáticamente">
            <a:extLst>
              <a:ext uri="{FF2B5EF4-FFF2-40B4-BE49-F238E27FC236}">
                <a16:creationId xmlns:a16="http://schemas.microsoft.com/office/drawing/2014/main" id="{C0A5079D-C080-82DB-D385-6F5F79F80166}"/>
              </a:ext>
            </a:extLst>
          </p:cNvPr>
          <p:cNvPicPr>
            <a:picLocks noChangeAspect="1"/>
          </p:cNvPicPr>
          <p:nvPr/>
        </p:nvPicPr>
        <p:blipFill>
          <a:blip r:embed="rId6">
            <a:extLst>
              <a:ext uri="{28A0092B-C50C-407E-A947-70E740481C1C}">
                <a14:useLocalDpi xmlns:a14="http://schemas.microsoft.com/office/drawing/2010/main" val="0"/>
              </a:ext>
            </a:extLst>
          </a:blip>
          <a:srcRect r="-4" b="8297"/>
          <a:stretch/>
        </p:blipFill>
        <p:spPr>
          <a:xfrm>
            <a:off x="3811189" y="2316480"/>
            <a:ext cx="3719748" cy="2208617"/>
          </a:xfrm>
          <a:prstGeom prst="rect">
            <a:avLst/>
          </a:prstGeom>
        </p:spPr>
      </p:pic>
      <p:pic>
        <p:nvPicPr>
          <p:cNvPr id="13" name="Imagen 12" descr="Tabla&#10;&#10;Descripción generada automáticamente">
            <a:extLst>
              <a:ext uri="{FF2B5EF4-FFF2-40B4-BE49-F238E27FC236}">
                <a16:creationId xmlns:a16="http://schemas.microsoft.com/office/drawing/2014/main" id="{59AE7666-66F5-127C-4F88-0E5E04E51DAF}"/>
              </a:ext>
            </a:extLst>
          </p:cNvPr>
          <p:cNvPicPr>
            <a:picLocks noChangeAspect="1"/>
          </p:cNvPicPr>
          <p:nvPr/>
        </p:nvPicPr>
        <p:blipFill>
          <a:blip r:embed="rId7">
            <a:extLst>
              <a:ext uri="{28A0092B-C50C-407E-A947-70E740481C1C}">
                <a14:useLocalDpi xmlns:a14="http://schemas.microsoft.com/office/drawing/2010/main" val="0"/>
              </a:ext>
            </a:extLst>
          </a:blip>
          <a:srcRect t="5233" r="-4" b="1340"/>
          <a:stretch/>
        </p:blipFill>
        <p:spPr>
          <a:xfrm>
            <a:off x="1" y="4616536"/>
            <a:ext cx="3719748" cy="2241464"/>
          </a:xfrm>
          <a:prstGeom prst="rect">
            <a:avLst/>
          </a:prstGeom>
        </p:spPr>
      </p:pic>
      <p:pic>
        <p:nvPicPr>
          <p:cNvPr id="9" name="Imagen 8" descr="Tabla&#10;&#10;Descripción generada automáticamente">
            <a:extLst>
              <a:ext uri="{FF2B5EF4-FFF2-40B4-BE49-F238E27FC236}">
                <a16:creationId xmlns:a16="http://schemas.microsoft.com/office/drawing/2014/main" id="{66AF28FE-8991-63F8-5281-ED26FD78D1AE}"/>
              </a:ext>
            </a:extLst>
          </p:cNvPr>
          <p:cNvPicPr>
            <a:picLocks noChangeAspect="1"/>
          </p:cNvPicPr>
          <p:nvPr/>
        </p:nvPicPr>
        <p:blipFill>
          <a:blip r:embed="rId8">
            <a:extLst>
              <a:ext uri="{28A0092B-C50C-407E-A947-70E740481C1C}">
                <a14:useLocalDpi xmlns:a14="http://schemas.microsoft.com/office/drawing/2010/main" val="0"/>
              </a:ext>
            </a:extLst>
          </a:blip>
          <a:srcRect t="5462" r="-4" b="-4"/>
          <a:stretch/>
        </p:blipFill>
        <p:spPr>
          <a:xfrm>
            <a:off x="3811189" y="4607394"/>
            <a:ext cx="3719752" cy="2250607"/>
          </a:xfrm>
          <a:prstGeom prst="rect">
            <a:avLst/>
          </a:prstGeom>
        </p:spPr>
      </p:pic>
      <p:sp>
        <p:nvSpPr>
          <p:cNvPr id="3" name="Marcador de contenido 2">
            <a:extLst>
              <a:ext uri="{FF2B5EF4-FFF2-40B4-BE49-F238E27FC236}">
                <a16:creationId xmlns:a16="http://schemas.microsoft.com/office/drawing/2014/main" id="{3EA9235B-7DD1-A1A5-F5C8-3752526F8106}"/>
              </a:ext>
            </a:extLst>
          </p:cNvPr>
          <p:cNvSpPr>
            <a:spLocks noGrp="1"/>
          </p:cNvSpPr>
          <p:nvPr>
            <p:ph idx="1"/>
          </p:nvPr>
        </p:nvSpPr>
        <p:spPr>
          <a:xfrm>
            <a:off x="8017254" y="2274491"/>
            <a:ext cx="3336546" cy="3902472"/>
          </a:xfrm>
        </p:spPr>
        <p:txBody>
          <a:bodyPr>
            <a:normAutofit/>
          </a:bodyPr>
          <a:lstStyle/>
          <a:p>
            <a:r>
              <a:rPr lang="es-MX" sz="2000"/>
              <a:t>Ejemplos de estadisticas</a:t>
            </a:r>
            <a:endParaRPr lang="es-CL" sz="2000"/>
          </a:p>
        </p:txBody>
      </p:sp>
    </p:spTree>
    <p:extLst>
      <p:ext uri="{BB962C8B-B14F-4D97-AF65-F5344CB8AC3E}">
        <p14:creationId xmlns:p14="http://schemas.microsoft.com/office/powerpoint/2010/main" val="150032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advTm="4983">
        <p:fade/>
      </p:transition>
    </mc:Choice>
    <mc:Fallback>
      <p:transition spd="med" advTm="4983">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5CB593EA-2F98-479F-B4C4-F366571FA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Imagen 4" descr="Gráfico, Gráfico de cajas y bigotes&#10;&#10;Descripción generada automáticamente">
            <a:extLst>
              <a:ext uri="{FF2B5EF4-FFF2-40B4-BE49-F238E27FC236}">
                <a16:creationId xmlns:a16="http://schemas.microsoft.com/office/drawing/2014/main" id="{5A296940-8DA5-98E3-FD90-BBCA3F0F8006}"/>
              </a:ext>
            </a:extLst>
          </p:cNvPr>
          <p:cNvPicPr>
            <a:picLocks noChangeAspect="1"/>
          </p:cNvPicPr>
          <p:nvPr/>
        </p:nvPicPr>
        <p:blipFill>
          <a:blip r:embed="rId3">
            <a:extLst>
              <a:ext uri="{28A0092B-C50C-407E-A947-70E740481C1C}">
                <a14:useLocalDpi xmlns:a14="http://schemas.microsoft.com/office/drawing/2010/main" val="0"/>
              </a:ext>
            </a:extLst>
          </a:blip>
          <a:srcRect l="21661" r="19077" b="3"/>
          <a:stretch/>
        </p:blipFill>
        <p:spPr>
          <a:xfrm>
            <a:off x="1" y="1"/>
            <a:ext cx="2970465" cy="3383279"/>
          </a:xfrm>
          <a:prstGeom prst="rect">
            <a:avLst/>
          </a:prstGeom>
        </p:spPr>
      </p:pic>
      <p:pic>
        <p:nvPicPr>
          <p:cNvPr id="15" name="Imagen 14" descr="Gráfico&#10;&#10;Descripción generada automáticamente">
            <a:extLst>
              <a:ext uri="{FF2B5EF4-FFF2-40B4-BE49-F238E27FC236}">
                <a16:creationId xmlns:a16="http://schemas.microsoft.com/office/drawing/2014/main" id="{F7F77CFF-446D-4A7E-188B-5B294CEC34DE}"/>
              </a:ext>
            </a:extLst>
          </p:cNvPr>
          <p:cNvPicPr>
            <a:picLocks noChangeAspect="1"/>
          </p:cNvPicPr>
          <p:nvPr/>
        </p:nvPicPr>
        <p:blipFill>
          <a:blip r:embed="rId4">
            <a:extLst>
              <a:ext uri="{28A0092B-C50C-407E-A947-70E740481C1C}">
                <a14:useLocalDpi xmlns:a14="http://schemas.microsoft.com/office/drawing/2010/main" val="0"/>
              </a:ext>
            </a:extLst>
          </a:blip>
          <a:srcRect l="20696" r="19598" b="-4"/>
          <a:stretch/>
        </p:blipFill>
        <p:spPr>
          <a:xfrm>
            <a:off x="3072956" y="10"/>
            <a:ext cx="2970465" cy="3383268"/>
          </a:xfrm>
          <a:prstGeom prst="rect">
            <a:avLst/>
          </a:prstGeom>
        </p:spPr>
      </p:pic>
      <p:pic>
        <p:nvPicPr>
          <p:cNvPr id="11" name="Imagen 10" descr="Gráfico, Gráfico de cajas y bigotes&#10;&#10;Descripción generada automáticamente">
            <a:extLst>
              <a:ext uri="{FF2B5EF4-FFF2-40B4-BE49-F238E27FC236}">
                <a16:creationId xmlns:a16="http://schemas.microsoft.com/office/drawing/2014/main" id="{3F86B974-4035-9E15-69E8-BA7E58F40A2C}"/>
              </a:ext>
            </a:extLst>
          </p:cNvPr>
          <p:cNvPicPr>
            <a:picLocks noChangeAspect="1"/>
          </p:cNvPicPr>
          <p:nvPr/>
        </p:nvPicPr>
        <p:blipFill>
          <a:blip r:embed="rId5">
            <a:extLst>
              <a:ext uri="{28A0092B-C50C-407E-A947-70E740481C1C}">
                <a14:useLocalDpi xmlns:a14="http://schemas.microsoft.com/office/drawing/2010/main" val="0"/>
              </a:ext>
            </a:extLst>
          </a:blip>
          <a:srcRect l="22240" r="19567"/>
          <a:stretch/>
        </p:blipFill>
        <p:spPr>
          <a:xfrm>
            <a:off x="6145909" y="10"/>
            <a:ext cx="2971800" cy="3383268"/>
          </a:xfrm>
          <a:prstGeom prst="rect">
            <a:avLst/>
          </a:prstGeom>
        </p:spPr>
      </p:pic>
      <p:pic>
        <p:nvPicPr>
          <p:cNvPr id="7" name="Imagen 6" descr="Interfaz de usuario gráfica&#10;&#10;Descripción generada automáticamente con confianza media">
            <a:extLst>
              <a:ext uri="{FF2B5EF4-FFF2-40B4-BE49-F238E27FC236}">
                <a16:creationId xmlns:a16="http://schemas.microsoft.com/office/drawing/2014/main" id="{1C3E033E-CAE0-C647-1C77-CE3BE5C4D156}"/>
              </a:ext>
            </a:extLst>
          </p:cNvPr>
          <p:cNvPicPr>
            <a:picLocks noChangeAspect="1"/>
          </p:cNvPicPr>
          <p:nvPr/>
        </p:nvPicPr>
        <p:blipFill>
          <a:blip r:embed="rId6">
            <a:extLst>
              <a:ext uri="{28A0092B-C50C-407E-A947-70E740481C1C}">
                <a14:useLocalDpi xmlns:a14="http://schemas.microsoft.com/office/drawing/2010/main" val="0"/>
              </a:ext>
            </a:extLst>
          </a:blip>
          <a:srcRect l="21427" r="18624" b="1"/>
          <a:stretch/>
        </p:blipFill>
        <p:spPr>
          <a:xfrm>
            <a:off x="9220200" y="10"/>
            <a:ext cx="2971800" cy="3383268"/>
          </a:xfrm>
          <a:prstGeom prst="rect">
            <a:avLst/>
          </a:prstGeom>
        </p:spPr>
      </p:pic>
      <p:pic>
        <p:nvPicPr>
          <p:cNvPr id="9" name="Imagen 8" descr="Imagen que contiene Gráfico&#10;&#10;Descripción generada automáticamente">
            <a:extLst>
              <a:ext uri="{FF2B5EF4-FFF2-40B4-BE49-F238E27FC236}">
                <a16:creationId xmlns:a16="http://schemas.microsoft.com/office/drawing/2014/main" id="{7AADDF68-47B4-9AF0-198C-238F58975010}"/>
              </a:ext>
            </a:extLst>
          </p:cNvPr>
          <p:cNvPicPr>
            <a:picLocks noChangeAspect="1"/>
          </p:cNvPicPr>
          <p:nvPr/>
        </p:nvPicPr>
        <p:blipFill>
          <a:blip r:embed="rId7">
            <a:extLst>
              <a:ext uri="{28A0092B-C50C-407E-A947-70E740481C1C}">
                <a14:useLocalDpi xmlns:a14="http://schemas.microsoft.com/office/drawing/2010/main" val="0"/>
              </a:ext>
            </a:extLst>
          </a:blip>
          <a:srcRect l="21602" r="18258" b="2"/>
          <a:stretch/>
        </p:blipFill>
        <p:spPr>
          <a:xfrm>
            <a:off x="-1017" y="3474720"/>
            <a:ext cx="2970465" cy="3383280"/>
          </a:xfrm>
          <a:prstGeom prst="rect">
            <a:avLst/>
          </a:prstGeom>
        </p:spPr>
      </p:pic>
      <p:sp>
        <p:nvSpPr>
          <p:cNvPr id="22" name="Rectangle 21">
            <a:extLst>
              <a:ext uri="{FF2B5EF4-FFF2-40B4-BE49-F238E27FC236}">
                <a16:creationId xmlns:a16="http://schemas.microsoft.com/office/drawing/2014/main" id="{39BEB6D0-9E4E-4221-93D1-74ABECEE9E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5910" y="3474720"/>
            <a:ext cx="6046090" cy="338328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Imagen 12" descr="Gráfico&#10;&#10;Descripción generada automáticamente">
            <a:extLst>
              <a:ext uri="{FF2B5EF4-FFF2-40B4-BE49-F238E27FC236}">
                <a16:creationId xmlns:a16="http://schemas.microsoft.com/office/drawing/2014/main" id="{FF25B90A-7BB5-E5F5-3E0A-730AF8BA8D55}"/>
              </a:ext>
            </a:extLst>
          </p:cNvPr>
          <p:cNvPicPr>
            <a:picLocks noChangeAspect="1"/>
          </p:cNvPicPr>
          <p:nvPr/>
        </p:nvPicPr>
        <p:blipFill>
          <a:blip r:embed="rId8">
            <a:extLst>
              <a:ext uri="{28A0092B-C50C-407E-A947-70E740481C1C}">
                <a14:useLocalDpi xmlns:a14="http://schemas.microsoft.com/office/drawing/2010/main" val="0"/>
              </a:ext>
            </a:extLst>
          </a:blip>
          <a:srcRect l="21898" r="18402" b="4"/>
          <a:stretch/>
        </p:blipFill>
        <p:spPr>
          <a:xfrm>
            <a:off x="3059902" y="3474719"/>
            <a:ext cx="2970466" cy="3383280"/>
          </a:xfrm>
          <a:prstGeom prst="rect">
            <a:avLst/>
          </a:prstGeom>
        </p:spPr>
      </p:pic>
      <p:sp>
        <p:nvSpPr>
          <p:cNvPr id="3" name="Marcador de contenido 2">
            <a:extLst>
              <a:ext uri="{FF2B5EF4-FFF2-40B4-BE49-F238E27FC236}">
                <a16:creationId xmlns:a16="http://schemas.microsoft.com/office/drawing/2014/main" id="{0A2E30B9-6A8F-EB63-5416-DB7D34AF64BB}"/>
              </a:ext>
            </a:extLst>
          </p:cNvPr>
          <p:cNvSpPr>
            <a:spLocks noGrp="1"/>
          </p:cNvSpPr>
          <p:nvPr>
            <p:ph idx="1"/>
          </p:nvPr>
        </p:nvSpPr>
        <p:spPr>
          <a:xfrm>
            <a:off x="6479648" y="4510585"/>
            <a:ext cx="5366610" cy="1758732"/>
          </a:xfrm>
        </p:spPr>
        <p:txBody>
          <a:bodyPr>
            <a:normAutofit/>
          </a:bodyPr>
          <a:lstStyle/>
          <a:p>
            <a:r>
              <a:rPr lang="es-MX" sz="1800" dirty="0">
                <a:solidFill>
                  <a:srgbClr val="FFFFFF"/>
                </a:solidFill>
              </a:rPr>
              <a:t>Se presentan </a:t>
            </a:r>
            <a:r>
              <a:rPr lang="es-MX" sz="1800" dirty="0" err="1">
                <a:solidFill>
                  <a:srgbClr val="FFFFFF"/>
                </a:solidFill>
              </a:rPr>
              <a:t>boxplots</a:t>
            </a:r>
            <a:r>
              <a:rPr lang="es-MX" sz="1800" dirty="0">
                <a:solidFill>
                  <a:srgbClr val="FFFFFF"/>
                </a:solidFill>
              </a:rPr>
              <a:t> de variables fisiológicas para visualizar la distribución y los valores atípicos.</a:t>
            </a:r>
            <a:endParaRPr lang="es-CL" sz="1800" dirty="0">
              <a:solidFill>
                <a:srgbClr val="FFFFFF"/>
              </a:solidFill>
            </a:endParaRPr>
          </a:p>
        </p:txBody>
      </p:sp>
    </p:spTree>
    <p:extLst>
      <p:ext uri="{BB962C8B-B14F-4D97-AF65-F5344CB8AC3E}">
        <p14:creationId xmlns:p14="http://schemas.microsoft.com/office/powerpoint/2010/main" val="966604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advTm="4983">
        <p:fade/>
      </p:transition>
    </mc:Choice>
    <mc:Fallback>
      <p:transition spd="med" advTm="4983">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270</TotalTime>
  <Words>3602</Words>
  <Application>Microsoft Office PowerPoint</Application>
  <PresentationFormat>Panorámica</PresentationFormat>
  <Paragraphs>107</Paragraphs>
  <Slides>12</Slides>
  <Notes>12</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12</vt:i4>
      </vt:variant>
    </vt:vector>
  </HeadingPairs>
  <TitlesOfParts>
    <vt:vector size="18" baseType="lpstr">
      <vt:lpstr>Aptos</vt:lpstr>
      <vt:lpstr>Aptos Display</vt:lpstr>
      <vt:lpstr>Arial</vt:lpstr>
      <vt:lpstr>Calibri</vt:lpstr>
      <vt:lpstr>Symbol</vt:lpstr>
      <vt:lpstr>Tema de Office</vt:lpstr>
      <vt:lpstr>Ciencia de datos aplicada al análisis de datos fisiológicos: Predicción del rendimiento cognitivo en estudiantes</vt:lpstr>
      <vt:lpstr>Contexto</vt:lpstr>
      <vt:lpstr>Objetivos</vt:lpstr>
      <vt:lpstr>Datos y Métodos</vt:lpstr>
      <vt:lpstr>Resultados</vt:lpstr>
      <vt:lpstr>Presentación de PowerPoint</vt:lpstr>
      <vt:lpstr>Presentación de PowerPoint</vt:lpstr>
      <vt:lpstr>Presentación de PowerPoint</vt:lpstr>
      <vt:lpstr>Presentación de PowerPoint</vt:lpstr>
      <vt:lpstr>Presentación de PowerPoint</vt:lpstr>
      <vt:lpstr>Conclusiones</vt:lpstr>
      <vt:lpstr>Recomendaciones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Ayline Sanchez Canales</dc:creator>
  <cp:lastModifiedBy>Ayline Sanchez Canales</cp:lastModifiedBy>
  <cp:revision>3</cp:revision>
  <dcterms:created xsi:type="dcterms:W3CDTF">2024-12-12T04:52:46Z</dcterms:created>
  <dcterms:modified xsi:type="dcterms:W3CDTF">2024-12-12T09:23:33Z</dcterms:modified>
</cp:coreProperties>
</file>